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3774" r:id="rId5"/>
    <p:sldId id="3753" r:id="rId6"/>
    <p:sldId id="298" r:id="rId7"/>
    <p:sldId id="301" r:id="rId8"/>
    <p:sldId id="3739" r:id="rId9"/>
    <p:sldId id="3768" r:id="rId10"/>
    <p:sldId id="3751" r:id="rId11"/>
    <p:sldId id="259" r:id="rId12"/>
    <p:sldId id="3766" r:id="rId13"/>
    <p:sldId id="3772" r:id="rId14"/>
    <p:sldId id="3773" r:id="rId15"/>
    <p:sldId id="257" r:id="rId16"/>
    <p:sldId id="3742" r:id="rId17"/>
    <p:sldId id="3762" r:id="rId18"/>
    <p:sldId id="3754" r:id="rId19"/>
    <p:sldId id="3760" r:id="rId20"/>
    <p:sldId id="3761" r:id="rId21"/>
    <p:sldId id="3750" r:id="rId22"/>
    <p:sldId id="3755" r:id="rId23"/>
    <p:sldId id="3770" r:id="rId24"/>
    <p:sldId id="258" r:id="rId25"/>
    <p:sldId id="3767" r:id="rId26"/>
    <p:sldId id="26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13EF41-644B-834A-A05C-AB4310E6815E}" name="Maria Guallar" initials="MG" userId="S::maria.guallar@undp.org::bb4ea736-f3a4-43ef-8c51-7eb6aa593035" providerId="AD"/>
  <p188:author id="{A05E6F91-CEAF-22AD-1AF4-DF93EA57983C}" name="Laura Bole" initials="LB" userId="S::laura.bole@undp.org::a15ba75c-458e-47ce-9d70-7ff9808da8a4" providerId="AD"/>
  <p188:author id="{2D3F48C1-563C-6646-5451-F672090DE0B8}" name="Camille Crampe" initials="CC" userId="S::camille.crampe@undp.org::74816aa8-d0b0-40f8-b84f-3e5fce2b18e7" providerId="AD"/>
  <p188:author id="{DB1C59FF-5CB8-7DC6-81D9-96185280ECE3}" name="Lydia Rosa Geny" initials="LG" userId="S::lydia.rosageny_cepal.org#ext#@undp.onmicrosoft.com::d788262c-e21f-435f-b7dd-d401ab99ca8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dia Rosa Geny" initials="LRG" lastIdx="3" clrIdx="0">
    <p:extLst>
      <p:ext uri="{19B8F6BF-5375-455C-9EA6-DF929625EA0E}">
        <p15:presenceInfo xmlns:p15="http://schemas.microsoft.com/office/powerpoint/2012/main" userId="S::lydia.rosageny@un.org::a83820a2-5d8d-4008-8445-3781833a5b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EE9"/>
    <a:srgbClr val="B08600"/>
    <a:srgbClr val="D09E00"/>
    <a:srgbClr val="60943C"/>
    <a:srgbClr val="F4A338"/>
    <a:srgbClr val="E60000"/>
    <a:srgbClr val="29366D"/>
    <a:srgbClr val="B60E4E"/>
    <a:srgbClr val="9C0C43"/>
    <a:srgbClr val="1D7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232D55-B17F-D3A8-0DCE-2347030CE9AB}" v="80" dt="2025-03-28T18:48:52.908"/>
    <p1510:client id="{D23775BE-CDCA-43E9-8A3F-8BEC31F0AD79}" v="601" dt="2025-03-28T21:35:04.503"/>
    <p1510:client id="{D7C3ECF7-3111-4123-9BD6-B90D4C1DB318}" v="197" dt="2025-03-28T21:50:34.3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48"/>
    <p:restoredTop sz="94672"/>
  </p:normalViewPr>
  <p:slideViewPr>
    <p:cSldViewPr snapToGrid="0">
      <p:cViewPr varScale="1">
        <p:scale>
          <a:sx n="149" d="100"/>
          <a:sy n="149" d="100"/>
        </p:scale>
        <p:origin x="61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9E101C-3063-490A-89AE-0A67E375A31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730FA2-9AF8-4985-927C-A0D21697069B}">
      <dgm:prSet phldrT="[Text]" custT="1"/>
      <dgm:spPr>
        <a:solidFill>
          <a:srgbClr val="29366D"/>
        </a:solidFill>
        <a:ln>
          <a:solidFill>
            <a:srgbClr val="29366D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2200" b="1">
              <a:solidFill>
                <a:schemeClr val="bg1"/>
              </a:solidFill>
              <a:latin typeface="MinionPro-Regular"/>
            </a:rPr>
            <a:t>Overview of the RCP LAC</a:t>
          </a:r>
          <a:br>
            <a:rPr lang="en-US" sz="2200" b="1">
              <a:solidFill>
                <a:schemeClr val="bg1"/>
              </a:solidFill>
              <a:latin typeface="MinionPro-Regular"/>
            </a:rPr>
          </a:br>
          <a:r>
            <a:rPr lang="en-US" sz="2200" b="1">
              <a:solidFill>
                <a:schemeClr val="bg1"/>
              </a:solidFill>
              <a:latin typeface="MinionPro-Regular"/>
            </a:rPr>
            <a:t>and its working mechanisms</a:t>
          </a:r>
          <a:endParaRPr lang="en-US" sz="2200" b="1">
            <a:latin typeface="MinionPro-Regular"/>
          </a:endParaRPr>
        </a:p>
      </dgm:t>
    </dgm:pt>
    <dgm:pt modelId="{F147E170-71ED-4FFC-8F95-4CF67B23007B}" type="parTrans" cxnId="{B8A0A281-42DD-404B-8B3C-1A0C49ABC85E}">
      <dgm:prSet/>
      <dgm:spPr/>
      <dgm:t>
        <a:bodyPr/>
        <a:lstStyle/>
        <a:p>
          <a:endParaRPr lang="en-US" b="1">
            <a:latin typeface="MinionPro-Regular"/>
          </a:endParaRPr>
        </a:p>
      </dgm:t>
    </dgm:pt>
    <dgm:pt modelId="{14B5A571-9BE1-47C5-B2CF-CBF32F24E31F}" type="sibTrans" cxnId="{B8A0A281-42DD-404B-8B3C-1A0C49ABC85E}">
      <dgm:prSet/>
      <dgm:spPr/>
      <dgm:t>
        <a:bodyPr/>
        <a:lstStyle/>
        <a:p>
          <a:endParaRPr lang="en-US" b="1">
            <a:latin typeface="MinionPro-Regular"/>
          </a:endParaRPr>
        </a:p>
      </dgm:t>
    </dgm:pt>
    <dgm:pt modelId="{8A06A133-1F81-406A-9D30-7FDD11FE105F}">
      <dgm:prSet phldrT="[Text]" custT="1"/>
      <dgm:spPr>
        <a:solidFill>
          <a:srgbClr val="1D7D32"/>
        </a:solidFill>
      </dgm:spPr>
      <dgm:t>
        <a:bodyPr/>
        <a:lstStyle/>
        <a:p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A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way</a:t>
          </a: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 forward</a:t>
          </a:r>
          <a:endParaRPr lang="en-US" sz="2200" b="1" i="0" kern="1200">
            <a:solidFill>
              <a:prstClr val="white"/>
            </a:solidFill>
            <a:effectLst/>
            <a:latin typeface="MinionPro-Regular"/>
            <a:ea typeface="+mn-ea"/>
            <a:cs typeface="+mn-cs"/>
          </a:endParaRPr>
        </a:p>
      </dgm:t>
    </dgm:pt>
    <dgm:pt modelId="{E6A31724-94E9-484A-952F-8B81D288862B}" type="parTrans" cxnId="{B9433F77-BFE6-4641-9820-679B80AD65D4}">
      <dgm:prSet/>
      <dgm:spPr/>
      <dgm:t>
        <a:bodyPr/>
        <a:lstStyle/>
        <a:p>
          <a:endParaRPr lang="en-US" b="1">
            <a:latin typeface="MinionPro-Regular"/>
          </a:endParaRPr>
        </a:p>
      </dgm:t>
    </dgm:pt>
    <dgm:pt modelId="{F8F1154C-CAC6-4A5B-AA58-4C803D486E4B}" type="sibTrans" cxnId="{B9433F77-BFE6-4641-9820-679B80AD65D4}">
      <dgm:prSet/>
      <dgm:spPr/>
      <dgm:t>
        <a:bodyPr/>
        <a:lstStyle/>
        <a:p>
          <a:endParaRPr lang="en-US" b="1">
            <a:latin typeface="MinionPro-Regular"/>
          </a:endParaRPr>
        </a:p>
      </dgm:t>
    </dgm:pt>
    <dgm:pt modelId="{5227E3B9-D8C1-4886-854B-7E4E4DCD7EB5}">
      <dgm:prSet phldrT="[Text]" custT="1"/>
      <dgm:spPr>
        <a:solidFill>
          <a:srgbClr val="9C0C43"/>
        </a:solidFill>
      </dgm:spPr>
      <dgm:t>
        <a:bodyPr/>
        <a:lstStyle/>
        <a:p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Key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challenges</a:t>
          </a: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 at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the</a:t>
          </a: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 regional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level</a:t>
          </a:r>
          <a:endParaRPr lang="en-US" sz="2200" b="1" i="0" kern="1200">
            <a:solidFill>
              <a:prstClr val="white"/>
            </a:solidFill>
            <a:effectLst/>
            <a:latin typeface="MinionPro-Regular"/>
            <a:ea typeface="+mn-ea"/>
            <a:cs typeface="+mn-cs"/>
          </a:endParaRPr>
        </a:p>
      </dgm:t>
    </dgm:pt>
    <dgm:pt modelId="{E5F4CD72-40FE-4967-AC4F-017EA738CC66}" type="parTrans" cxnId="{4801FE23-2D2E-45A5-898A-FBBA9CC13149}">
      <dgm:prSet/>
      <dgm:spPr/>
      <dgm:t>
        <a:bodyPr/>
        <a:lstStyle/>
        <a:p>
          <a:endParaRPr lang="en-US">
            <a:latin typeface="MinionPro-Regular"/>
          </a:endParaRPr>
        </a:p>
      </dgm:t>
    </dgm:pt>
    <dgm:pt modelId="{AB63D6B3-B503-4BD0-B89F-460E8000279D}" type="sibTrans" cxnId="{4801FE23-2D2E-45A5-898A-FBBA9CC13149}">
      <dgm:prSet/>
      <dgm:spPr/>
      <dgm:t>
        <a:bodyPr/>
        <a:lstStyle/>
        <a:p>
          <a:endParaRPr lang="en-US">
            <a:latin typeface="MinionPro-Regular"/>
          </a:endParaRPr>
        </a:p>
      </dgm:t>
    </dgm:pt>
    <dgm:pt modelId="{7A267ABE-1600-4D74-967E-D646D05229A1}">
      <dgm:prSet phldrT="[Text]" custT="1"/>
      <dgm:spPr>
        <a:solidFill>
          <a:srgbClr val="CC9B00"/>
        </a:solidFill>
      </dgm:spPr>
      <dgm:t>
        <a:bodyPr/>
        <a:lstStyle/>
        <a:p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Highlights</a:t>
          </a: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of</a:t>
          </a: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system-wide</a:t>
          </a: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results</a:t>
          </a:r>
          <a:b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</a:b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at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the</a:t>
          </a: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 regional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level</a:t>
          </a:r>
          <a:endParaRPr lang="en-US" sz="2200" b="1" i="0" kern="1200">
            <a:solidFill>
              <a:prstClr val="white"/>
            </a:solidFill>
            <a:effectLst/>
            <a:latin typeface="MinionPro-Regular"/>
            <a:ea typeface="+mn-ea"/>
            <a:cs typeface="+mn-cs"/>
          </a:endParaRPr>
        </a:p>
      </dgm:t>
    </dgm:pt>
    <dgm:pt modelId="{F13082D1-53D5-4EC4-AA53-0C8F53F80EAE}" type="parTrans" cxnId="{7714F759-7215-4CC0-8D8B-59A610B24186}">
      <dgm:prSet/>
      <dgm:spPr/>
      <dgm:t>
        <a:bodyPr/>
        <a:lstStyle/>
        <a:p>
          <a:endParaRPr lang="en-US">
            <a:latin typeface="MinionPro-Regular"/>
          </a:endParaRPr>
        </a:p>
      </dgm:t>
    </dgm:pt>
    <dgm:pt modelId="{E036041E-3855-43F2-89A1-BCDC70BC65BD}" type="sibTrans" cxnId="{7714F759-7215-4CC0-8D8B-59A610B24186}">
      <dgm:prSet/>
      <dgm:spPr/>
      <dgm:t>
        <a:bodyPr/>
        <a:lstStyle/>
        <a:p>
          <a:endParaRPr lang="en-US">
            <a:latin typeface="MinionPro-Regular"/>
          </a:endParaRPr>
        </a:p>
      </dgm:t>
    </dgm:pt>
    <dgm:pt modelId="{C230C561-FD0D-4FFA-9DD2-25E0FE76DEB6}" type="pres">
      <dgm:prSet presAssocID="{DE9E101C-3063-490A-89AE-0A67E375A316}" presName="Name0" presStyleCnt="0">
        <dgm:presLayoutVars>
          <dgm:chMax val="7"/>
          <dgm:chPref val="7"/>
          <dgm:dir/>
        </dgm:presLayoutVars>
      </dgm:prSet>
      <dgm:spPr/>
    </dgm:pt>
    <dgm:pt modelId="{F90445CE-3501-49CD-A4BE-ACB35FC135F3}" type="pres">
      <dgm:prSet presAssocID="{DE9E101C-3063-490A-89AE-0A67E375A316}" presName="Name1" presStyleCnt="0"/>
      <dgm:spPr/>
    </dgm:pt>
    <dgm:pt modelId="{D2FCB86E-EDFF-4C26-A72B-6C2FABD28498}" type="pres">
      <dgm:prSet presAssocID="{DE9E101C-3063-490A-89AE-0A67E375A316}" presName="cycle" presStyleCnt="0"/>
      <dgm:spPr/>
    </dgm:pt>
    <dgm:pt modelId="{E01E5C3C-A5C3-4008-BFD3-3A57C919855A}" type="pres">
      <dgm:prSet presAssocID="{DE9E101C-3063-490A-89AE-0A67E375A316}" presName="srcNode" presStyleLbl="node1" presStyleIdx="0" presStyleCnt="4"/>
      <dgm:spPr/>
    </dgm:pt>
    <dgm:pt modelId="{D3CE2959-E55A-4954-BD0D-28AF6BF71ADC}" type="pres">
      <dgm:prSet presAssocID="{DE9E101C-3063-490A-89AE-0A67E375A316}" presName="conn" presStyleLbl="parChTrans1D2" presStyleIdx="0" presStyleCnt="1"/>
      <dgm:spPr/>
    </dgm:pt>
    <dgm:pt modelId="{AF2C34FD-12A7-4B0A-B3B1-DB95532BBB80}" type="pres">
      <dgm:prSet presAssocID="{DE9E101C-3063-490A-89AE-0A67E375A316}" presName="extraNode" presStyleLbl="node1" presStyleIdx="0" presStyleCnt="4"/>
      <dgm:spPr/>
    </dgm:pt>
    <dgm:pt modelId="{DADEABB1-E79B-4499-A4BC-60EAC90550CD}" type="pres">
      <dgm:prSet presAssocID="{DE9E101C-3063-490A-89AE-0A67E375A316}" presName="dstNode" presStyleLbl="node1" presStyleIdx="0" presStyleCnt="4"/>
      <dgm:spPr/>
    </dgm:pt>
    <dgm:pt modelId="{4E7E676A-BA2B-4D97-8D69-CC9003E272A2}" type="pres">
      <dgm:prSet presAssocID="{F7730FA2-9AF8-4985-927C-A0D21697069B}" presName="text_1" presStyleLbl="node1" presStyleIdx="0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9BADBC44-22C3-4B1D-A2F2-D8D467D93EE6}" type="pres">
      <dgm:prSet presAssocID="{F7730FA2-9AF8-4985-927C-A0D21697069B}" presName="accent_1" presStyleCnt="0"/>
      <dgm:spPr/>
    </dgm:pt>
    <dgm:pt modelId="{1A62EE65-EB40-45EC-BB11-8EDD8880579D}" type="pres">
      <dgm:prSet presAssocID="{F7730FA2-9AF8-4985-927C-A0D21697069B}" presName="accentRepeatNode" presStyleLbl="solidFgAcc1" presStyleIdx="0" presStyleCnt="4"/>
      <dgm:spPr>
        <a:ln w="19050">
          <a:solidFill>
            <a:srgbClr val="29366D"/>
          </a:solidFill>
        </a:ln>
      </dgm:spPr>
    </dgm:pt>
    <dgm:pt modelId="{90E9B988-1F64-4252-B633-3613858748FD}" type="pres">
      <dgm:prSet presAssocID="{5227E3B9-D8C1-4886-854B-7E4E4DCD7EB5}" presName="text_2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175AF1D8-D65C-4820-94D9-683D5F0CAFFC}" type="pres">
      <dgm:prSet presAssocID="{5227E3B9-D8C1-4886-854B-7E4E4DCD7EB5}" presName="accent_2" presStyleCnt="0"/>
      <dgm:spPr/>
    </dgm:pt>
    <dgm:pt modelId="{56D03201-A39F-42FB-AA6C-E93D18599737}" type="pres">
      <dgm:prSet presAssocID="{5227E3B9-D8C1-4886-854B-7E4E4DCD7EB5}" presName="accentRepeatNode" presStyleLbl="solidFgAcc1" presStyleIdx="1" presStyleCnt="4"/>
      <dgm:spPr>
        <a:ln w="19050">
          <a:solidFill>
            <a:srgbClr val="9C0C43"/>
          </a:solidFill>
        </a:ln>
      </dgm:spPr>
    </dgm:pt>
    <dgm:pt modelId="{B7577749-F5D8-4708-9E56-EA4C43A3B798}" type="pres">
      <dgm:prSet presAssocID="{7A267ABE-1600-4D74-967E-D646D05229A1}" presName="text_3" presStyleLbl="node1" presStyleIdx="2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A4ED36CA-96D3-48D5-910B-CECB71A08F55}" type="pres">
      <dgm:prSet presAssocID="{7A267ABE-1600-4D74-967E-D646D05229A1}" presName="accent_3" presStyleCnt="0"/>
      <dgm:spPr/>
    </dgm:pt>
    <dgm:pt modelId="{917B7450-D116-4A7B-A9D8-169CFF8BE06C}" type="pres">
      <dgm:prSet presAssocID="{7A267ABE-1600-4D74-967E-D646D05229A1}" presName="accentRepeatNode" presStyleLbl="solidFgAcc1" presStyleIdx="2" presStyleCnt="4"/>
      <dgm:spPr>
        <a:ln w="19050">
          <a:solidFill>
            <a:srgbClr val="CC9B00"/>
          </a:solidFill>
        </a:ln>
      </dgm:spPr>
    </dgm:pt>
    <dgm:pt modelId="{93271C20-E3F5-486F-92B9-3BA81C9A4B71}" type="pres">
      <dgm:prSet presAssocID="{8A06A133-1F81-406A-9D30-7FDD11FE105F}" presName="text_4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E04323CD-380B-4701-830E-85450C931359}" type="pres">
      <dgm:prSet presAssocID="{8A06A133-1F81-406A-9D30-7FDD11FE105F}" presName="accent_4" presStyleCnt="0"/>
      <dgm:spPr/>
    </dgm:pt>
    <dgm:pt modelId="{CD620B0D-3400-4CF1-8A10-B4A6D713FE35}" type="pres">
      <dgm:prSet presAssocID="{8A06A133-1F81-406A-9D30-7FDD11FE105F}" presName="accentRepeatNode" presStyleLbl="solidFgAcc1" presStyleIdx="3" presStyleCnt="4"/>
      <dgm:spPr>
        <a:ln w="19050">
          <a:solidFill>
            <a:srgbClr val="1D7D32"/>
          </a:solidFill>
        </a:ln>
      </dgm:spPr>
    </dgm:pt>
  </dgm:ptLst>
  <dgm:cxnLst>
    <dgm:cxn modelId="{4801FE23-2D2E-45A5-898A-FBBA9CC13149}" srcId="{DE9E101C-3063-490A-89AE-0A67E375A316}" destId="{5227E3B9-D8C1-4886-854B-7E4E4DCD7EB5}" srcOrd="1" destOrd="0" parTransId="{E5F4CD72-40FE-4967-AC4F-017EA738CC66}" sibTransId="{AB63D6B3-B503-4BD0-B89F-460E8000279D}"/>
    <dgm:cxn modelId="{6A170C2A-BFA2-4978-876A-65E8761D2EDF}" type="presOf" srcId="{5227E3B9-D8C1-4886-854B-7E4E4DCD7EB5}" destId="{90E9B988-1F64-4252-B633-3613858748FD}" srcOrd="0" destOrd="0" presId="urn:microsoft.com/office/officeart/2008/layout/VerticalCurvedList"/>
    <dgm:cxn modelId="{7714F759-7215-4CC0-8D8B-59A610B24186}" srcId="{DE9E101C-3063-490A-89AE-0A67E375A316}" destId="{7A267ABE-1600-4D74-967E-D646D05229A1}" srcOrd="2" destOrd="0" parTransId="{F13082D1-53D5-4EC4-AA53-0C8F53F80EAE}" sibTransId="{E036041E-3855-43F2-89A1-BCDC70BC65BD}"/>
    <dgm:cxn modelId="{B9433F77-BFE6-4641-9820-679B80AD65D4}" srcId="{DE9E101C-3063-490A-89AE-0A67E375A316}" destId="{8A06A133-1F81-406A-9D30-7FDD11FE105F}" srcOrd="3" destOrd="0" parTransId="{E6A31724-94E9-484A-952F-8B81D288862B}" sibTransId="{F8F1154C-CAC6-4A5B-AA58-4C803D486E4B}"/>
    <dgm:cxn modelId="{B8A0A281-42DD-404B-8B3C-1A0C49ABC85E}" srcId="{DE9E101C-3063-490A-89AE-0A67E375A316}" destId="{F7730FA2-9AF8-4985-927C-A0D21697069B}" srcOrd="0" destOrd="0" parTransId="{F147E170-71ED-4FFC-8F95-4CF67B23007B}" sibTransId="{14B5A571-9BE1-47C5-B2CF-CBF32F24E31F}"/>
    <dgm:cxn modelId="{19637EB0-4B5B-450D-BF5B-DD9AF07FA045}" type="presOf" srcId="{8A06A133-1F81-406A-9D30-7FDD11FE105F}" destId="{93271C20-E3F5-486F-92B9-3BA81C9A4B71}" srcOrd="0" destOrd="0" presId="urn:microsoft.com/office/officeart/2008/layout/VerticalCurvedList"/>
    <dgm:cxn modelId="{49E686D5-F758-4C00-A0E6-1B7C7CC172ED}" type="presOf" srcId="{14B5A571-9BE1-47C5-B2CF-CBF32F24E31F}" destId="{D3CE2959-E55A-4954-BD0D-28AF6BF71ADC}" srcOrd="0" destOrd="0" presId="urn:microsoft.com/office/officeart/2008/layout/VerticalCurvedList"/>
    <dgm:cxn modelId="{E4295FE1-409A-4A00-BC08-3F9FC0732780}" type="presOf" srcId="{7A267ABE-1600-4D74-967E-D646D05229A1}" destId="{B7577749-F5D8-4708-9E56-EA4C43A3B798}" srcOrd="0" destOrd="0" presId="urn:microsoft.com/office/officeart/2008/layout/VerticalCurvedList"/>
    <dgm:cxn modelId="{0776F2EE-46E6-4273-B45A-B786646C1CCB}" type="presOf" srcId="{DE9E101C-3063-490A-89AE-0A67E375A316}" destId="{C230C561-FD0D-4FFA-9DD2-25E0FE76DEB6}" srcOrd="0" destOrd="0" presId="urn:microsoft.com/office/officeart/2008/layout/VerticalCurvedList"/>
    <dgm:cxn modelId="{E72181FB-1390-49F7-844E-AE029A90E6A1}" type="presOf" srcId="{F7730FA2-9AF8-4985-927C-A0D21697069B}" destId="{4E7E676A-BA2B-4D97-8D69-CC9003E272A2}" srcOrd="0" destOrd="0" presId="urn:microsoft.com/office/officeart/2008/layout/VerticalCurvedList"/>
    <dgm:cxn modelId="{22F047B4-1995-4997-AB56-80587CF07224}" type="presParOf" srcId="{C230C561-FD0D-4FFA-9DD2-25E0FE76DEB6}" destId="{F90445CE-3501-49CD-A4BE-ACB35FC135F3}" srcOrd="0" destOrd="0" presId="urn:microsoft.com/office/officeart/2008/layout/VerticalCurvedList"/>
    <dgm:cxn modelId="{BA1CD7F1-F9E2-4A52-933C-843C4D1B4B58}" type="presParOf" srcId="{F90445CE-3501-49CD-A4BE-ACB35FC135F3}" destId="{D2FCB86E-EDFF-4C26-A72B-6C2FABD28498}" srcOrd="0" destOrd="0" presId="urn:microsoft.com/office/officeart/2008/layout/VerticalCurvedList"/>
    <dgm:cxn modelId="{8FBF9B15-BC4E-428E-9531-17AE3157A33C}" type="presParOf" srcId="{D2FCB86E-EDFF-4C26-A72B-6C2FABD28498}" destId="{E01E5C3C-A5C3-4008-BFD3-3A57C919855A}" srcOrd="0" destOrd="0" presId="urn:microsoft.com/office/officeart/2008/layout/VerticalCurvedList"/>
    <dgm:cxn modelId="{D9B15AA5-E9BB-4CC4-8864-F9E75E743EB2}" type="presParOf" srcId="{D2FCB86E-EDFF-4C26-A72B-6C2FABD28498}" destId="{D3CE2959-E55A-4954-BD0D-28AF6BF71ADC}" srcOrd="1" destOrd="0" presId="urn:microsoft.com/office/officeart/2008/layout/VerticalCurvedList"/>
    <dgm:cxn modelId="{76CC3976-82E6-4FD9-88DD-15A311285C18}" type="presParOf" srcId="{D2FCB86E-EDFF-4C26-A72B-6C2FABD28498}" destId="{AF2C34FD-12A7-4B0A-B3B1-DB95532BBB80}" srcOrd="2" destOrd="0" presId="urn:microsoft.com/office/officeart/2008/layout/VerticalCurvedList"/>
    <dgm:cxn modelId="{AFAFFFBC-53A7-48D6-A9D3-7F191A0D13AC}" type="presParOf" srcId="{D2FCB86E-EDFF-4C26-A72B-6C2FABD28498}" destId="{DADEABB1-E79B-4499-A4BC-60EAC90550CD}" srcOrd="3" destOrd="0" presId="urn:microsoft.com/office/officeart/2008/layout/VerticalCurvedList"/>
    <dgm:cxn modelId="{146639DF-8012-494A-AD5D-D5BD8F32D082}" type="presParOf" srcId="{F90445CE-3501-49CD-A4BE-ACB35FC135F3}" destId="{4E7E676A-BA2B-4D97-8D69-CC9003E272A2}" srcOrd="1" destOrd="0" presId="urn:microsoft.com/office/officeart/2008/layout/VerticalCurvedList"/>
    <dgm:cxn modelId="{2E79C56D-E0F3-4D34-8A93-5FACBA6C5203}" type="presParOf" srcId="{F90445CE-3501-49CD-A4BE-ACB35FC135F3}" destId="{9BADBC44-22C3-4B1D-A2F2-D8D467D93EE6}" srcOrd="2" destOrd="0" presId="urn:microsoft.com/office/officeart/2008/layout/VerticalCurvedList"/>
    <dgm:cxn modelId="{D909837D-D890-4E14-B96D-EEA32CB63E60}" type="presParOf" srcId="{9BADBC44-22C3-4B1D-A2F2-D8D467D93EE6}" destId="{1A62EE65-EB40-45EC-BB11-8EDD8880579D}" srcOrd="0" destOrd="0" presId="urn:microsoft.com/office/officeart/2008/layout/VerticalCurvedList"/>
    <dgm:cxn modelId="{4EBEAD9F-8229-4AA3-82D7-D4217087EB7D}" type="presParOf" srcId="{F90445CE-3501-49CD-A4BE-ACB35FC135F3}" destId="{90E9B988-1F64-4252-B633-3613858748FD}" srcOrd="3" destOrd="0" presId="urn:microsoft.com/office/officeart/2008/layout/VerticalCurvedList"/>
    <dgm:cxn modelId="{831BB19E-24EC-4017-AA94-24E695ECBBA9}" type="presParOf" srcId="{F90445CE-3501-49CD-A4BE-ACB35FC135F3}" destId="{175AF1D8-D65C-4820-94D9-683D5F0CAFFC}" srcOrd="4" destOrd="0" presId="urn:microsoft.com/office/officeart/2008/layout/VerticalCurvedList"/>
    <dgm:cxn modelId="{BB844A83-F287-4220-A614-FA2C93E42EA9}" type="presParOf" srcId="{175AF1D8-D65C-4820-94D9-683D5F0CAFFC}" destId="{56D03201-A39F-42FB-AA6C-E93D18599737}" srcOrd="0" destOrd="0" presId="urn:microsoft.com/office/officeart/2008/layout/VerticalCurvedList"/>
    <dgm:cxn modelId="{8CCB2D88-60D9-4E7E-B4C8-E0E0B2FB24A7}" type="presParOf" srcId="{F90445CE-3501-49CD-A4BE-ACB35FC135F3}" destId="{B7577749-F5D8-4708-9E56-EA4C43A3B798}" srcOrd="5" destOrd="0" presId="urn:microsoft.com/office/officeart/2008/layout/VerticalCurvedList"/>
    <dgm:cxn modelId="{7639AEC2-32CB-4739-AB5A-AEBE6888BAE5}" type="presParOf" srcId="{F90445CE-3501-49CD-A4BE-ACB35FC135F3}" destId="{A4ED36CA-96D3-48D5-910B-CECB71A08F55}" srcOrd="6" destOrd="0" presId="urn:microsoft.com/office/officeart/2008/layout/VerticalCurvedList"/>
    <dgm:cxn modelId="{64379AD7-9384-4067-9147-F2938D61EDAC}" type="presParOf" srcId="{A4ED36CA-96D3-48D5-910B-CECB71A08F55}" destId="{917B7450-D116-4A7B-A9D8-169CFF8BE06C}" srcOrd="0" destOrd="0" presId="urn:microsoft.com/office/officeart/2008/layout/VerticalCurvedList"/>
    <dgm:cxn modelId="{2102C992-8E24-4DD6-90A4-71470D059B53}" type="presParOf" srcId="{F90445CE-3501-49CD-A4BE-ACB35FC135F3}" destId="{93271C20-E3F5-486F-92B9-3BA81C9A4B71}" srcOrd="7" destOrd="0" presId="urn:microsoft.com/office/officeart/2008/layout/VerticalCurvedList"/>
    <dgm:cxn modelId="{2F9C9073-B818-40D9-88A2-A8A90FE6180C}" type="presParOf" srcId="{F90445CE-3501-49CD-A4BE-ACB35FC135F3}" destId="{E04323CD-380B-4701-830E-85450C931359}" srcOrd="8" destOrd="0" presId="urn:microsoft.com/office/officeart/2008/layout/VerticalCurvedList"/>
    <dgm:cxn modelId="{380BA692-EC72-4BF8-8A8B-639AAF4D35E6}" type="presParOf" srcId="{E04323CD-380B-4701-830E-85450C931359}" destId="{CD620B0D-3400-4CF1-8A10-B4A6D713FE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E2959-E55A-4954-BD0D-28AF6BF71ADC}">
      <dsp:nvSpPr>
        <dsp:cNvPr id="0" name=""/>
        <dsp:cNvSpPr/>
      </dsp:nvSpPr>
      <dsp:spPr>
        <a:xfrm>
          <a:off x="-5615789" y="-859695"/>
          <a:ext cx="6686228" cy="6686228"/>
        </a:xfrm>
        <a:prstGeom prst="blockArc">
          <a:avLst>
            <a:gd name="adj1" fmla="val 18900000"/>
            <a:gd name="adj2" fmla="val 2700000"/>
            <a:gd name="adj3" fmla="val 32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7E676A-BA2B-4D97-8D69-CC9003E272A2}">
      <dsp:nvSpPr>
        <dsp:cNvPr id="0" name=""/>
        <dsp:cNvSpPr/>
      </dsp:nvSpPr>
      <dsp:spPr>
        <a:xfrm>
          <a:off x="560349" y="381850"/>
          <a:ext cx="5430273" cy="764098"/>
        </a:xfrm>
        <a:prstGeom prst="roundRect">
          <a:avLst/>
        </a:prstGeom>
        <a:solidFill>
          <a:srgbClr val="29366D"/>
        </a:solidFill>
        <a:ln w="12700" cap="flat" cmpd="sng" algn="ctr">
          <a:solidFill>
            <a:srgbClr val="29366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503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200" b="1" kern="1200">
              <a:solidFill>
                <a:schemeClr val="bg1"/>
              </a:solidFill>
              <a:latin typeface="MinionPro-Regular"/>
            </a:rPr>
            <a:t>Overview of the RCP LAC</a:t>
          </a:r>
          <a:br>
            <a:rPr lang="en-US" sz="2200" b="1" kern="1200">
              <a:solidFill>
                <a:schemeClr val="bg1"/>
              </a:solidFill>
              <a:latin typeface="MinionPro-Regular"/>
            </a:rPr>
          </a:br>
          <a:r>
            <a:rPr lang="en-US" sz="2200" b="1" kern="1200">
              <a:solidFill>
                <a:schemeClr val="bg1"/>
              </a:solidFill>
              <a:latin typeface="MinionPro-Regular"/>
            </a:rPr>
            <a:t>and its working mechanisms</a:t>
          </a:r>
          <a:endParaRPr lang="en-US" sz="2200" b="1" kern="1200">
            <a:latin typeface="MinionPro-Regular"/>
          </a:endParaRPr>
        </a:p>
      </dsp:txBody>
      <dsp:txXfrm>
        <a:off x="597649" y="419150"/>
        <a:ext cx="5355673" cy="689498"/>
      </dsp:txXfrm>
    </dsp:sp>
    <dsp:sp modelId="{1A62EE65-EB40-45EC-BB11-8EDD8880579D}">
      <dsp:nvSpPr>
        <dsp:cNvPr id="0" name=""/>
        <dsp:cNvSpPr/>
      </dsp:nvSpPr>
      <dsp:spPr>
        <a:xfrm>
          <a:off x="82787" y="286338"/>
          <a:ext cx="955122" cy="955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29366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9B988-1F64-4252-B633-3613858748FD}">
      <dsp:nvSpPr>
        <dsp:cNvPr id="0" name=""/>
        <dsp:cNvSpPr/>
      </dsp:nvSpPr>
      <dsp:spPr>
        <a:xfrm>
          <a:off x="998424" y="1528196"/>
          <a:ext cx="4992198" cy="764098"/>
        </a:xfrm>
        <a:prstGeom prst="roundRect">
          <a:avLst/>
        </a:prstGeom>
        <a:solidFill>
          <a:srgbClr val="9C0C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503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Key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challenges</a:t>
          </a: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 at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the</a:t>
          </a: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 regional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level</a:t>
          </a:r>
          <a:endParaRPr lang="en-US" sz="2200" b="1" i="0" kern="1200">
            <a:solidFill>
              <a:prstClr val="white"/>
            </a:solidFill>
            <a:effectLst/>
            <a:latin typeface="MinionPro-Regular"/>
            <a:ea typeface="+mn-ea"/>
            <a:cs typeface="+mn-cs"/>
          </a:endParaRPr>
        </a:p>
      </dsp:txBody>
      <dsp:txXfrm>
        <a:off x="1035724" y="1565496"/>
        <a:ext cx="4917598" cy="689498"/>
      </dsp:txXfrm>
    </dsp:sp>
    <dsp:sp modelId="{56D03201-A39F-42FB-AA6C-E93D18599737}">
      <dsp:nvSpPr>
        <dsp:cNvPr id="0" name=""/>
        <dsp:cNvSpPr/>
      </dsp:nvSpPr>
      <dsp:spPr>
        <a:xfrm>
          <a:off x="520862" y="1432684"/>
          <a:ext cx="955122" cy="955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C0C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577749-F5D8-4708-9E56-EA4C43A3B798}">
      <dsp:nvSpPr>
        <dsp:cNvPr id="0" name=""/>
        <dsp:cNvSpPr/>
      </dsp:nvSpPr>
      <dsp:spPr>
        <a:xfrm>
          <a:off x="998424" y="2674542"/>
          <a:ext cx="4992198" cy="764098"/>
        </a:xfrm>
        <a:prstGeom prst="roundRect">
          <a:avLst/>
        </a:prstGeom>
        <a:solidFill>
          <a:srgbClr val="CC9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503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Highlights</a:t>
          </a: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of</a:t>
          </a: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system-wide</a:t>
          </a: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results</a:t>
          </a:r>
          <a:b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</a:b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at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the</a:t>
          </a: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 regional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level</a:t>
          </a:r>
          <a:endParaRPr lang="en-US" sz="2200" b="1" i="0" kern="1200">
            <a:solidFill>
              <a:prstClr val="white"/>
            </a:solidFill>
            <a:effectLst/>
            <a:latin typeface="MinionPro-Regular"/>
            <a:ea typeface="+mn-ea"/>
            <a:cs typeface="+mn-cs"/>
          </a:endParaRPr>
        </a:p>
      </dsp:txBody>
      <dsp:txXfrm>
        <a:off x="1035724" y="2711842"/>
        <a:ext cx="4917598" cy="689498"/>
      </dsp:txXfrm>
    </dsp:sp>
    <dsp:sp modelId="{917B7450-D116-4A7B-A9D8-169CFF8BE06C}">
      <dsp:nvSpPr>
        <dsp:cNvPr id="0" name=""/>
        <dsp:cNvSpPr/>
      </dsp:nvSpPr>
      <dsp:spPr>
        <a:xfrm>
          <a:off x="520862" y="2579030"/>
          <a:ext cx="955122" cy="955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CC9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271C20-E3F5-486F-92B9-3BA81C9A4B71}">
      <dsp:nvSpPr>
        <dsp:cNvPr id="0" name=""/>
        <dsp:cNvSpPr/>
      </dsp:nvSpPr>
      <dsp:spPr>
        <a:xfrm>
          <a:off x="560349" y="3820888"/>
          <a:ext cx="5430273" cy="764098"/>
        </a:xfrm>
        <a:prstGeom prst="roundRect">
          <a:avLst/>
        </a:prstGeom>
        <a:solidFill>
          <a:srgbClr val="1D7D3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6503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A </a:t>
          </a:r>
          <a:r>
            <a:rPr lang="es-ES" sz="2200" b="1" i="0" kern="1200" err="1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way</a:t>
          </a:r>
          <a:r>
            <a:rPr lang="es-ES" sz="2200" b="1" i="0" kern="1200">
              <a:solidFill>
                <a:prstClr val="white"/>
              </a:solidFill>
              <a:effectLst/>
              <a:latin typeface="MinionPro-Regular"/>
              <a:ea typeface="+mn-ea"/>
              <a:cs typeface="+mn-cs"/>
            </a:rPr>
            <a:t> forward</a:t>
          </a:r>
          <a:endParaRPr lang="en-US" sz="2200" b="1" i="0" kern="1200">
            <a:solidFill>
              <a:prstClr val="white"/>
            </a:solidFill>
            <a:effectLst/>
            <a:latin typeface="MinionPro-Regular"/>
            <a:ea typeface="+mn-ea"/>
            <a:cs typeface="+mn-cs"/>
          </a:endParaRPr>
        </a:p>
      </dsp:txBody>
      <dsp:txXfrm>
        <a:off x="597649" y="3858188"/>
        <a:ext cx="5355673" cy="689498"/>
      </dsp:txXfrm>
    </dsp:sp>
    <dsp:sp modelId="{CD620B0D-3400-4CF1-8A10-B4A6D713FE35}">
      <dsp:nvSpPr>
        <dsp:cNvPr id="0" name=""/>
        <dsp:cNvSpPr/>
      </dsp:nvSpPr>
      <dsp:spPr>
        <a:xfrm>
          <a:off x="82787" y="3725376"/>
          <a:ext cx="955122" cy="955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D7D3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FB7A5-5827-46DE-A7A8-94E6F3E9EF10}" type="datetimeFigureOut">
              <a:t>02/04/2025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CF217-2BEF-4098-8DCF-AABC6DC625CD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5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46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18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1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22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51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0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7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1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25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49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76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23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C53B2-B92C-9A22-D430-AF2818904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FFA057-A3E7-07B3-96FB-00C804F284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C86F8-9E9A-00B6-06D7-33C33933F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DD93B-5C63-F786-56E2-DE66960929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91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E9A10-6780-42A0-6108-511A71B4B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986B2-4C64-44AF-CDFA-E701D0556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35BE00-1F61-0CA1-D8D3-425BC1E8F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C2C2A-91D2-7510-A088-128E52E33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09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sz="1600" b="0" i="0" u="none" strike="noStrike" baseline="30000">
              <a:solidFill>
                <a:srgbClr val="000000"/>
              </a:solidFill>
              <a:latin typeface="MinionPr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F7B6D-9A26-4794-A63C-E7CDFBDC6D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82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44738-ED66-49D2-A4AB-406924392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82F75-1706-41D6-AB8F-FEE134729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8D7C0-8CC4-4997-A889-EFF4ED42E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2B72-084A-4DA1-A776-49847D2F2F7F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0B0A3-95F8-4EA3-9A0A-25FA0FC00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DC3-EE63-4F4D-A25A-44FEB10D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EC381-D7D9-4674-BBF4-453307465A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94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3302E-2E77-4DFC-BD0D-8DB1A38FF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4AEBC-8C01-498F-9956-51EAD538B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01693-B0FC-4315-A196-B1F324376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2B72-084A-4DA1-A776-49847D2F2F7F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F835A-FF36-4C98-955E-8F85F90C1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DEF39-F505-4212-B6EF-35302EC1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EC381-D7D9-4674-BBF4-453307465A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5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7E54AB-8931-41A0-BE7A-EE9C82432A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ACFCC-B022-4D0D-8C0C-C62EE6D41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E7459-A366-41BD-90B7-D8D40DC9F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2B72-084A-4DA1-A776-49847D2F2F7F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EDC7B-D292-4370-A8FB-2D09122C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2A64D-7748-42D6-90F0-C7991B54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EC381-D7D9-4674-BBF4-453307465A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95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5341" y="1987282"/>
            <a:ext cx="3488836" cy="4185393"/>
          </a:xfrm>
        </p:spPr>
        <p:txBody>
          <a:bodyPr/>
          <a:lstStyle>
            <a:lvl1pPr>
              <a:defRPr sz="1361"/>
            </a:lvl1pPr>
            <a:lvl2pPr>
              <a:defRPr sz="1451"/>
            </a:lvl2pPr>
            <a:lvl3pPr>
              <a:defRPr sz="1361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text</a:t>
            </a:r>
            <a:r>
              <a:rPr lang="fr-CH"/>
              <a:t>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54195" y="1992166"/>
            <a:ext cx="3488836" cy="4185393"/>
          </a:xfrm>
        </p:spPr>
        <p:txBody>
          <a:bodyPr/>
          <a:lstStyle>
            <a:lvl1pPr>
              <a:defRPr sz="1361"/>
            </a:lvl1pPr>
            <a:lvl2pPr marL="414680" indent="0">
              <a:buNone/>
              <a:defRPr sz="1451"/>
            </a:lvl2pPr>
            <a:lvl3pPr>
              <a:defRPr sz="1361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text</a:t>
            </a:r>
            <a:r>
              <a:rPr lang="fr-CH"/>
              <a:t>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A3925FA-44EE-4ADB-B5D7-7A494E50019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13048" y="1987282"/>
            <a:ext cx="3488836" cy="4185393"/>
          </a:xfrm>
        </p:spPr>
        <p:txBody>
          <a:bodyPr/>
          <a:lstStyle>
            <a:lvl1pPr>
              <a:defRPr sz="1361"/>
            </a:lvl1pPr>
            <a:lvl2pPr marL="414680" indent="0">
              <a:buNone/>
              <a:defRPr sz="1451"/>
            </a:lvl2pPr>
            <a:lvl3pPr>
              <a:defRPr sz="1361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text</a:t>
            </a:r>
            <a:r>
              <a:rPr lang="fr-CH"/>
              <a:t>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783F8-FF0B-4DA0-BF47-29142C7C6E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963" y="1339060"/>
            <a:ext cx="3489634" cy="522666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marL="0" indent="0" algn="ctr">
              <a:buNone/>
              <a:defRPr sz="1451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B23BBB6-5F90-4910-BE9A-C5B89E8D5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53397" y="1339060"/>
            <a:ext cx="3489634" cy="522666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marL="0" indent="0" algn="ctr">
              <a:buNone/>
              <a:defRPr sz="1451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2765F02-3919-47A4-9F73-67C2703020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839" y="1339060"/>
            <a:ext cx="3489634" cy="522666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marL="0" indent="0" algn="ctr">
              <a:buNone/>
              <a:defRPr sz="1451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27835616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D541D-059D-4C24-9976-E0C00BD59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6C8A0-4D2B-4DE9-984B-8B58644F9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B2AC9-3358-472E-9FC8-C3829D19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2B72-084A-4DA1-A776-49847D2F2F7F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86A7B-E309-46B9-938B-3C469987E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7453A-A9D6-45AD-85FE-7AE3716D0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EC381-D7D9-4674-BBF4-453307465A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89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FEDA5-F109-4A87-BCEE-0D06CC75C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D4B94-2063-497C-B6E6-05E953D57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5FB55-B9EC-42B3-9E7D-F95E611BF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2B72-084A-4DA1-A776-49847D2F2F7F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4313-7BB7-492F-8C48-BE2BC07D7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F2ABB-DAF5-40A1-8FE7-8B763487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EC381-D7D9-4674-BBF4-453307465A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9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68614-6CE9-4B53-849B-8BF2F511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4C113-DA55-4B96-B0C2-61027E23B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16FF2-4250-4F4F-9E1D-D682F21E7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CD225-4B34-4E1C-BCEF-232EBAB5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2B72-084A-4DA1-A776-49847D2F2F7F}" type="datetimeFigureOut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A78B6-490C-4F6B-8F29-0398A7531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D47D7-3175-4997-94BF-B4D239E1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EC381-D7D9-4674-BBF4-453307465A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1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DD01D-E45F-482B-B679-7D5902C4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E9787-CDFD-4DAC-8C2F-8E02F973E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C96B3-6966-415C-9CC9-EFFE83AEB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B715BC-0F73-4817-83D8-CA91002C1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B5E6C2-9097-4F05-B02B-E3CD3BA7B0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F56E70-6D85-4EDD-81BE-A1436EBC5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2B72-084A-4DA1-A776-49847D2F2F7F}" type="datetimeFigureOut">
              <a:rPr lang="en-US" smtClean="0"/>
              <a:t>4/2/25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46FC9-5D91-498B-9B5B-BEC782BA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65E444-91A0-4E87-BB85-52417DFDF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EC381-D7D9-4674-BBF4-453307465A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8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2CE33-499D-4B5E-8BA4-F2AF6B9B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E7ED09-981C-454F-8088-E7E6EF22A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2B72-084A-4DA1-A776-49847D2F2F7F}" type="datetimeFigureOut">
              <a:rPr lang="en-US" smtClean="0"/>
              <a:t>4/2/25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F0965-0DBD-467B-AA46-5693B758D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A1F79-85F7-4AE1-BF42-03090D432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EC381-D7D9-4674-BBF4-453307465A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B679AA-6315-46B3-BF5D-C7694DE3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2B72-084A-4DA1-A776-49847D2F2F7F}" type="datetimeFigureOut">
              <a:rPr lang="en-US" smtClean="0"/>
              <a:t>4/2/25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8E2F64-9E09-4EEE-965D-D333F2FE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8708B-7A22-4C20-A2F2-34F6C746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EC381-D7D9-4674-BBF4-453307465A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9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08281-56BB-441A-9052-12FB5B4C8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5E8B4-4735-4A52-BEE5-67D785F25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B3786-ECC3-48E1-AC11-8317054D6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18CB4-CB12-4BBF-87A5-96C2C0EFF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2B72-084A-4DA1-A776-49847D2F2F7F}" type="datetimeFigureOut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920DA-CDAF-4217-AEF0-723E2C06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76D55-4722-4F51-98EC-2B90F06F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EC381-D7D9-4674-BBF4-453307465A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9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10E3-FC81-410E-8F84-1BD7E4340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2FFD3-804C-477A-A144-E61CBA36E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CFC1E-482B-43E7-80D7-3374065C2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C49C4-A7D9-47EB-8091-849D740A7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2B72-084A-4DA1-A776-49847D2F2F7F}" type="datetimeFigureOut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1357A-BECD-475B-89E0-4DC4713BE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46BEF-2015-434C-82E1-3545A2BF2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EC381-D7D9-4674-BBF4-453307465A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50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4FB8D4-8E63-4EC3-A44A-0CCBAF41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B8A9B-1E4C-45FD-B5EA-120998953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1597C-F04F-4971-90CC-D95905FAB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22B72-084A-4DA1-A776-49847D2F2F7F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1A889-C0B5-447E-89E5-728453A27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2425B-0146-4F7C-827A-8E9E82575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EC381-D7D9-4674-BBF4-453307465A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7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4.jpe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jpeg"/><Relationship Id="rId9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jpe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rcplac.org/en/resources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4.jpe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E051F-25E4-3903-EA22-31565DE3C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6A29D6-E8FD-BE37-99CD-614228CA1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" y="0"/>
            <a:ext cx="12188952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DBD4231-AF31-6877-99A1-DCD7048CB477}"/>
              </a:ext>
            </a:extLst>
          </p:cNvPr>
          <p:cNvSpPr txBox="1"/>
          <p:nvPr/>
        </p:nvSpPr>
        <p:spPr>
          <a:xfrm>
            <a:off x="3455067" y="1925052"/>
            <a:ext cx="52818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2800" dirty="0">
                <a:solidFill>
                  <a:srgbClr val="38C1F2"/>
                </a:solidFill>
                <a:effectLst/>
                <a:latin typeface="Roboto" panose="02000000000000000000" pitchFamily="2" charset="0"/>
              </a:rPr>
              <a:t>SYSTEM-WIDE RESULTS REPORT OF THE REGIONAL COLLABORATIVE PLATFORM </a:t>
            </a:r>
          </a:p>
          <a:p>
            <a:r>
              <a:rPr lang="es-ES" dirty="0">
                <a:solidFill>
                  <a:srgbClr val="38C1F2"/>
                </a:solidFill>
                <a:effectLst/>
                <a:latin typeface="Roboto" panose="02000000000000000000" pitchFamily="2" charset="0"/>
              </a:rPr>
              <a:t>FOR LATIN AMERICA AND THE CARIBBEAN</a:t>
            </a:r>
          </a:p>
          <a:p>
            <a:endParaRPr lang="es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BB23CB3-8D13-B1B2-EE86-EF7D353B69C8}"/>
              </a:ext>
            </a:extLst>
          </p:cNvPr>
          <p:cNvSpPr txBox="1"/>
          <p:nvPr/>
        </p:nvSpPr>
        <p:spPr>
          <a:xfrm>
            <a:off x="8881309" y="344179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B" sz="2800" dirty="0">
                <a:solidFill>
                  <a:srgbClr val="05BEE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2024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8FC03BD-D97F-9D91-A48F-E6A54D1BA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310692" cy="155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00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62F75-4E7F-FE6C-8841-D96C991E8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nhaltsplatzhalter 4">
            <a:extLst>
              <a:ext uri="{FF2B5EF4-FFF2-40B4-BE49-F238E27FC236}">
                <a16:creationId xmlns:a16="http://schemas.microsoft.com/office/drawing/2014/main" id="{4BCB65D9-032C-3A87-EE72-1BD94490F1E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63C765-7E76-7A75-4132-102B9958901F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EA960-606A-D906-FD35-15BFB7F49EEC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fld id="{13E4327C-0EA8-4A0D-9D2B-D4E7DCC3C464}" type="slidenum">
              <a:rPr lang="es-ES" sz="20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10</a:t>
            </a:fld>
            <a:endParaRPr lang="es-ES" sz="2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A1BFF1-AABE-19F2-AB43-A9D4FDE15B0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298DBC-9ADF-2663-57E1-08FA553199F8}"/>
              </a:ext>
            </a:extLst>
          </p:cNvPr>
          <p:cNvSpPr txBox="1"/>
          <p:nvPr/>
        </p:nvSpPr>
        <p:spPr>
          <a:xfrm>
            <a:off x="1059366" y="725835"/>
            <a:ext cx="10831550" cy="9130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baseline="30000">
                <a:latin typeface="MinionPro-Regular"/>
                <a:ea typeface="Verdana" panose="020B0604030504040204" pitchFamily="34" charset="0"/>
                <a:cs typeface="Arial" panose="020B0604020202020204" pitchFamily="34" charset="0"/>
              </a:rPr>
              <a:t>2024 System-wide results report</a:t>
            </a:r>
            <a:endParaRPr lang="en-US" sz="4000" b="1" baseline="30000">
              <a:solidFill>
                <a:schemeClr val="accent1"/>
              </a:solidFill>
              <a:latin typeface="MinionPro-Regular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4000" b="1" baseline="30000">
                <a:solidFill>
                  <a:schemeClr val="accent1"/>
                </a:solidFill>
                <a:latin typeface="MinionPro-Regular"/>
                <a:ea typeface="Verdana" panose="020B0604030504040204" pitchFamily="34" charset="0"/>
                <a:cs typeface="Arial" panose="020B0604020202020204" pitchFamily="34" charset="0"/>
              </a:rPr>
              <a:t>Overview of the regional context</a:t>
            </a:r>
          </a:p>
        </p:txBody>
      </p:sp>
      <p:pic>
        <p:nvPicPr>
          <p:cNvPr id="2" name="Graphic 36" descr="Group of women outline">
            <a:extLst>
              <a:ext uri="{FF2B5EF4-FFF2-40B4-BE49-F238E27FC236}">
                <a16:creationId xmlns:a16="http://schemas.microsoft.com/office/drawing/2014/main" id="{C2CE9D24-0B03-677D-9AFB-097D4CD23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1972" y="1715396"/>
            <a:ext cx="914400" cy="914400"/>
          </a:xfrm>
          <a:prstGeom prst="rect">
            <a:avLst/>
          </a:prstGeom>
        </p:spPr>
      </p:pic>
      <p:pic>
        <p:nvPicPr>
          <p:cNvPr id="3" name="Graphic 18" descr="Newton's Cradle outline">
            <a:extLst>
              <a:ext uri="{FF2B5EF4-FFF2-40B4-BE49-F238E27FC236}">
                <a16:creationId xmlns:a16="http://schemas.microsoft.com/office/drawing/2014/main" id="{487DEF26-C282-E69B-F75C-9654CB6917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56101" y="1714288"/>
            <a:ext cx="914400" cy="914400"/>
          </a:xfrm>
          <a:prstGeom prst="rect">
            <a:avLst/>
          </a:prstGeom>
        </p:spPr>
      </p:pic>
      <p:pic>
        <p:nvPicPr>
          <p:cNvPr id="13" name="Graphic 34" descr="Dove outline">
            <a:extLst>
              <a:ext uri="{FF2B5EF4-FFF2-40B4-BE49-F238E27FC236}">
                <a16:creationId xmlns:a16="http://schemas.microsoft.com/office/drawing/2014/main" id="{250B9DEF-E4C4-AA57-11D7-0DAC3A7EC0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7468" y="1669837"/>
            <a:ext cx="914400" cy="9144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FA8B876-9BB9-838D-EFC6-8876D9523AAF}"/>
              </a:ext>
            </a:extLst>
          </p:cNvPr>
          <p:cNvSpPr txBox="1"/>
          <p:nvPr/>
        </p:nvSpPr>
        <p:spPr>
          <a:xfrm>
            <a:off x="2215839" y="1716650"/>
            <a:ext cx="2274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366D"/>
                </a:solidFill>
                <a:latin typeface="MinionPro-Regular"/>
                <a:ea typeface="Calibri"/>
                <a:cs typeface="Calibri"/>
              </a:rPr>
              <a:t>Peace, justice and strong institutions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0064BB8-641E-0B44-C6C7-7EF48AB1745B}"/>
              </a:ext>
            </a:extLst>
          </p:cNvPr>
          <p:cNvSpPr txBox="1"/>
          <p:nvPr/>
        </p:nvSpPr>
        <p:spPr>
          <a:xfrm>
            <a:off x="6060165" y="1942371"/>
            <a:ext cx="186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E60000"/>
                </a:solidFill>
                <a:effectLst/>
                <a:latin typeface="MinionPro-Regular"/>
                <a:ea typeface="Calibri"/>
                <a:cs typeface="Calibri"/>
              </a:rPr>
              <a:t>Gender</a:t>
            </a:r>
            <a:r>
              <a:rPr lang="en-US" b="1" dirty="0">
                <a:solidFill>
                  <a:srgbClr val="E60000"/>
                </a:solidFill>
                <a:latin typeface="MinionPro-Regular"/>
                <a:ea typeface="Calibri"/>
                <a:cs typeface="Calibri"/>
              </a:rPr>
              <a:t> equality </a:t>
            </a:r>
            <a:endParaRPr lang="en-US" b="1" i="0" dirty="0">
              <a:solidFill>
                <a:srgbClr val="E60000"/>
              </a:solidFill>
              <a:effectLst/>
              <a:latin typeface="MinionPro-Regular"/>
              <a:ea typeface="Calibri"/>
              <a:cs typeface="Calibri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4615D8E-05A1-3EF1-775F-A03B28F46495}"/>
              </a:ext>
            </a:extLst>
          </p:cNvPr>
          <p:cNvSpPr txBox="1"/>
          <p:nvPr/>
        </p:nvSpPr>
        <p:spPr>
          <a:xfrm>
            <a:off x="9695838" y="1942371"/>
            <a:ext cx="121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MinionPro-Regular"/>
                <a:ea typeface="Calibri"/>
                <a:cs typeface="Calibri"/>
              </a:rPr>
              <a:t>Education</a:t>
            </a:r>
            <a:endParaRPr lang="es-GB" dirty="0"/>
          </a:p>
        </p:txBody>
      </p:sp>
      <p:sp>
        <p:nvSpPr>
          <p:cNvPr id="19" name="TextBox 26">
            <a:extLst>
              <a:ext uri="{FF2B5EF4-FFF2-40B4-BE49-F238E27FC236}">
                <a16:creationId xmlns:a16="http://schemas.microsoft.com/office/drawing/2014/main" id="{B066FDDD-0E5D-EE71-08EF-32C72E2CA9BB}"/>
              </a:ext>
            </a:extLst>
          </p:cNvPr>
          <p:cNvSpPr txBox="1"/>
          <p:nvPr/>
        </p:nvSpPr>
        <p:spPr>
          <a:xfrm>
            <a:off x="1059366" y="2750065"/>
            <a:ext cx="3430812" cy="329320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l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MinionPro-Regular"/>
              </a:rPr>
              <a:t>34%</a:t>
            </a:r>
            <a:r>
              <a:rPr lang="en-US" sz="1600" dirty="0">
                <a:latin typeface="MinionPro-Regular"/>
              </a:rPr>
              <a:t> of all </a:t>
            </a:r>
            <a:r>
              <a:rPr lang="en-US" sz="1600" b="1" dirty="0">
                <a:solidFill>
                  <a:srgbClr val="002060"/>
                </a:solidFill>
                <a:latin typeface="MinionPro-Regular"/>
              </a:rPr>
              <a:t>homicides</a:t>
            </a:r>
            <a:r>
              <a:rPr lang="en-US" sz="1600" dirty="0">
                <a:latin typeface="MinionPro-Regular"/>
              </a:rPr>
              <a:t> globally occur in LAC, while the region only represents </a:t>
            </a:r>
            <a:r>
              <a:rPr lang="en-US" sz="1600" b="1" dirty="0">
                <a:solidFill>
                  <a:srgbClr val="002060"/>
                </a:solidFill>
                <a:latin typeface="MinionPro-Regular"/>
              </a:rPr>
              <a:t>8% </a:t>
            </a:r>
            <a:r>
              <a:rPr lang="en-US" sz="1600" dirty="0">
                <a:latin typeface="MinionPro-Regular"/>
              </a:rPr>
              <a:t>of the global population.</a:t>
            </a:r>
          </a:p>
          <a:p>
            <a:pPr marL="285750" indent="-285750" algn="l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MinionPro-Regular"/>
              </a:rPr>
              <a:t>8 of the 10 countries </a:t>
            </a:r>
            <a:r>
              <a:rPr lang="en-US" sz="1600" dirty="0">
                <a:latin typeface="MinionPro-Regular"/>
              </a:rPr>
              <a:t>with the highest homicide rates in the world are in LAC.</a:t>
            </a:r>
          </a:p>
          <a:p>
            <a:pPr marL="285750" indent="-285750" algn="l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PA" sz="1600" dirty="0">
                <a:latin typeface="MinionPro-Regular"/>
              </a:rPr>
              <a:t>The perception of </a:t>
            </a:r>
            <a:r>
              <a:rPr lang="en-US" sz="1600" b="1" dirty="0">
                <a:solidFill>
                  <a:srgbClr val="002060"/>
                </a:solidFill>
                <a:latin typeface="MinionPro-Regular"/>
              </a:rPr>
              <a:t>democracy</a:t>
            </a:r>
            <a:r>
              <a:rPr lang="en-US" sz="1600" dirty="0">
                <a:latin typeface="MinionPro-Regular"/>
              </a:rPr>
              <a:t> has improved from </a:t>
            </a:r>
            <a:r>
              <a:rPr lang="en-US" sz="1600" b="1" dirty="0">
                <a:solidFill>
                  <a:srgbClr val="002060"/>
                </a:solidFill>
                <a:latin typeface="MinionPro-Regular"/>
              </a:rPr>
              <a:t>48%</a:t>
            </a:r>
            <a:r>
              <a:rPr lang="en-US" sz="1600" b="1" dirty="0">
                <a:latin typeface="MinionPro-Regular"/>
              </a:rPr>
              <a:t> </a:t>
            </a:r>
            <a:r>
              <a:rPr lang="en-US" sz="1600" dirty="0">
                <a:latin typeface="MinionPro-Regular"/>
              </a:rPr>
              <a:t>in 2023 to </a:t>
            </a:r>
            <a:r>
              <a:rPr lang="en-US" sz="1600" b="1" dirty="0">
                <a:solidFill>
                  <a:srgbClr val="002060"/>
                </a:solidFill>
                <a:latin typeface="MinionPro-Regular"/>
              </a:rPr>
              <a:t>52%</a:t>
            </a:r>
            <a:r>
              <a:rPr lang="en-US" sz="1600" dirty="0">
                <a:latin typeface="MinionPro-Regular"/>
              </a:rPr>
              <a:t> in 2024.</a:t>
            </a:r>
          </a:p>
          <a:p>
            <a:pPr marL="285750" indent="-285750" algn="l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MinionPro-Regular"/>
              </a:rPr>
              <a:t>1 in 4 Latin Americans </a:t>
            </a:r>
            <a:r>
              <a:rPr lang="en-US" sz="1600" dirty="0">
                <a:latin typeface="MinionPro-Regular"/>
              </a:rPr>
              <a:t>declares themselves indifferent to the </a:t>
            </a:r>
            <a:r>
              <a:rPr lang="en-US" sz="1600" b="1" dirty="0">
                <a:solidFill>
                  <a:srgbClr val="002060"/>
                </a:solidFill>
                <a:latin typeface="MinionPro-Regular"/>
              </a:rPr>
              <a:t>type of regime </a:t>
            </a:r>
            <a:r>
              <a:rPr lang="en-US" sz="1600" dirty="0">
                <a:latin typeface="MinionPro-Regular"/>
              </a:rPr>
              <a:t>in their country.</a:t>
            </a:r>
            <a:endParaRPr lang="es-PA" sz="1600" dirty="0">
              <a:latin typeface="MinionPro-Regular"/>
            </a:endParaRPr>
          </a:p>
        </p:txBody>
      </p:sp>
      <p:sp>
        <p:nvSpPr>
          <p:cNvPr id="20" name="TextBox 35">
            <a:extLst>
              <a:ext uri="{FF2B5EF4-FFF2-40B4-BE49-F238E27FC236}">
                <a16:creationId xmlns:a16="http://schemas.microsoft.com/office/drawing/2014/main" id="{304BD16F-3FC9-4E07-C7A3-9FAD5371E918}"/>
              </a:ext>
            </a:extLst>
          </p:cNvPr>
          <p:cNvSpPr txBox="1"/>
          <p:nvPr/>
        </p:nvSpPr>
        <p:spPr>
          <a:xfrm>
            <a:off x="5072789" y="2750065"/>
            <a:ext cx="3165776" cy="32932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l">
              <a:buClr>
                <a:srgbClr val="E60000"/>
              </a:buClr>
              <a:buFont typeface="Arial" panose="020B0604020202020204" pitchFamily="34" charset="0"/>
              <a:buChar char="•"/>
            </a:pPr>
            <a:r>
              <a:rPr lang="es-PA" sz="1600" b="1" dirty="0">
                <a:solidFill>
                  <a:srgbClr val="E60000"/>
                </a:solidFill>
                <a:latin typeface="MinionPro-Regular"/>
                <a:ea typeface="Calibri"/>
                <a:cs typeface="Calibri"/>
              </a:rPr>
              <a:t>2 in 3 </a:t>
            </a:r>
            <a:r>
              <a:rPr lang="en-US" sz="1600" b="1" dirty="0">
                <a:solidFill>
                  <a:srgbClr val="E60000"/>
                </a:solidFill>
                <a:latin typeface="MinionPro-Regular"/>
                <a:ea typeface="Calibri"/>
                <a:cs typeface="Calibri"/>
              </a:rPr>
              <a:t>women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aged 15-49 have been victims </a:t>
            </a:r>
            <a:r>
              <a:rPr lang="es-PA" sz="1600" dirty="0" err="1">
                <a:latin typeface="MinionPro-Regular"/>
                <a:ea typeface="Calibri"/>
                <a:cs typeface="Calibri"/>
              </a:rPr>
              <a:t>of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 </a:t>
            </a:r>
            <a:r>
              <a:rPr lang="es-PA" sz="1600" b="1" dirty="0" err="1">
                <a:solidFill>
                  <a:srgbClr val="E60000"/>
                </a:solidFill>
                <a:latin typeface="MinionPro-Regular"/>
                <a:ea typeface="Calibri"/>
                <a:cs typeface="Calibri"/>
              </a:rPr>
              <a:t>violence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.</a:t>
            </a:r>
          </a:p>
          <a:p>
            <a:pPr marL="285750" indent="-285750">
              <a:buClr>
                <a:srgbClr val="E60000"/>
              </a:buClr>
              <a:buFont typeface="Arial" panose="020B0604020202020204" pitchFamily="34" charset="0"/>
              <a:buChar char="•"/>
            </a:pPr>
            <a:r>
              <a:rPr lang="es-PA" sz="1600" b="1" dirty="0">
                <a:solidFill>
                  <a:srgbClr val="E60000"/>
                </a:solidFill>
                <a:latin typeface="MinionPro-Regular"/>
                <a:ea typeface="Calibri"/>
                <a:cs typeface="Calibri"/>
              </a:rPr>
              <a:t>18%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 </a:t>
            </a:r>
            <a:r>
              <a:rPr lang="es-PA" sz="1600" dirty="0" err="1">
                <a:latin typeface="MinionPro-Regular"/>
                <a:ea typeface="Calibri"/>
                <a:cs typeface="Calibri"/>
              </a:rPr>
              <a:t>of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 </a:t>
            </a:r>
            <a:r>
              <a:rPr lang="es-PA" sz="1600" dirty="0" err="1">
                <a:latin typeface="MinionPro-Regular"/>
                <a:ea typeface="Calibri"/>
                <a:cs typeface="Calibri"/>
              </a:rPr>
              <a:t>women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 </a:t>
            </a:r>
            <a:r>
              <a:rPr lang="es-PA" sz="1600" dirty="0" err="1">
                <a:latin typeface="MinionPro-Regular"/>
                <a:ea typeface="Calibri"/>
                <a:cs typeface="Calibri"/>
              </a:rPr>
              <a:t>experienced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 </a:t>
            </a:r>
            <a:r>
              <a:rPr lang="es-PA" sz="1600" dirty="0" err="1">
                <a:latin typeface="MinionPro-Regular"/>
                <a:ea typeface="Calibri"/>
                <a:cs typeface="Calibri"/>
              </a:rPr>
              <a:t>violence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 in </a:t>
            </a:r>
            <a:r>
              <a:rPr lang="es-PA" sz="1600" b="1" dirty="0" err="1">
                <a:solidFill>
                  <a:srgbClr val="E60000"/>
                </a:solidFill>
                <a:latin typeface="MinionPro-Regular"/>
                <a:ea typeface="Calibri"/>
                <a:cs typeface="Calibri"/>
              </a:rPr>
              <a:t>childhood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.</a:t>
            </a:r>
          </a:p>
          <a:p>
            <a:pPr marL="285750" indent="-285750" algn="l">
              <a:buClr>
                <a:srgbClr val="E6000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E60000"/>
                </a:solidFill>
                <a:latin typeface="MinionPro-Regular"/>
                <a:ea typeface="Calibri"/>
                <a:cs typeface="Calibri"/>
              </a:rPr>
              <a:t>12%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 of women have suffered </a:t>
            </a:r>
            <a:r>
              <a:rPr lang="en-US" sz="1600" b="1" dirty="0">
                <a:solidFill>
                  <a:srgbClr val="E60000"/>
                </a:solidFill>
                <a:latin typeface="MinionPro-Regular"/>
                <a:ea typeface="Calibri"/>
                <a:cs typeface="Calibri"/>
              </a:rPr>
              <a:t>sexual violence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, twice the global average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.</a:t>
            </a:r>
          </a:p>
          <a:p>
            <a:pPr marL="285750" indent="-285750" algn="l">
              <a:buClr>
                <a:srgbClr val="E60000"/>
              </a:buClr>
              <a:buFont typeface="Arial" panose="020B0604020202020204" pitchFamily="34" charset="0"/>
              <a:buChar char="•"/>
            </a:pPr>
            <a:r>
              <a:rPr lang="es-PA" sz="1600" dirty="0">
                <a:latin typeface="MinionPro-Regular"/>
                <a:ea typeface="Calibri"/>
                <a:cs typeface="Calibri"/>
              </a:rPr>
              <a:t>At </a:t>
            </a:r>
            <a:r>
              <a:rPr lang="es-PA" sz="1600" dirty="0" err="1">
                <a:latin typeface="MinionPro-Regular"/>
                <a:ea typeface="Calibri"/>
                <a:cs typeface="Calibri"/>
              </a:rPr>
              <a:t>least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 </a:t>
            </a:r>
            <a:r>
              <a:rPr lang="es-PA" sz="1600" b="1" dirty="0">
                <a:solidFill>
                  <a:srgbClr val="E60000"/>
                </a:solidFill>
                <a:latin typeface="MinionPro-Regular"/>
                <a:ea typeface="Calibri"/>
                <a:cs typeface="Calibri"/>
              </a:rPr>
              <a:t>3,897 </a:t>
            </a:r>
            <a:r>
              <a:rPr lang="es-PA" sz="1600" b="1" dirty="0" err="1">
                <a:solidFill>
                  <a:srgbClr val="E60000"/>
                </a:solidFill>
                <a:latin typeface="MinionPro-Regular"/>
                <a:ea typeface="Calibri"/>
                <a:cs typeface="Calibri"/>
              </a:rPr>
              <a:t>women</a:t>
            </a:r>
            <a:r>
              <a:rPr lang="es-PA" sz="1600" b="1" dirty="0">
                <a:solidFill>
                  <a:srgbClr val="E60000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were victims of femicide or </a:t>
            </a:r>
            <a:r>
              <a:rPr lang="en-US" sz="1600" b="1" dirty="0">
                <a:solidFill>
                  <a:srgbClr val="E60000"/>
                </a:solidFill>
                <a:latin typeface="MinionPro-Regular"/>
                <a:ea typeface="Calibri"/>
                <a:cs typeface="Calibri"/>
              </a:rPr>
              <a:t>feminicide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 in LAC.</a:t>
            </a:r>
          </a:p>
          <a:p>
            <a:pPr marL="285750" indent="-285750" algn="l">
              <a:buClr>
                <a:srgbClr val="E6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MinionPro-Regular"/>
                <a:ea typeface="Calibri"/>
                <a:cs typeface="Calibri"/>
              </a:rPr>
              <a:t>There are at least </a:t>
            </a:r>
            <a:r>
              <a:rPr lang="en-US" sz="1600" b="1" dirty="0">
                <a:solidFill>
                  <a:srgbClr val="E60000"/>
                </a:solidFill>
                <a:latin typeface="MinionPro-Regular"/>
                <a:ea typeface="Calibri"/>
                <a:cs typeface="Calibri"/>
              </a:rPr>
              <a:t>11 gender-related killings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of women every day 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in LAC.</a:t>
            </a:r>
            <a:endParaRPr lang="en-US" sz="1600" dirty="0">
              <a:latin typeface="MinionPro-Regular"/>
              <a:ea typeface="Calibri"/>
              <a:cs typeface="Calibri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16ED04D4-9079-4E72-D429-48CD0CDAF83C}"/>
              </a:ext>
            </a:extLst>
          </p:cNvPr>
          <p:cNvSpPr txBox="1"/>
          <p:nvPr/>
        </p:nvSpPr>
        <p:spPr>
          <a:xfrm>
            <a:off x="8716675" y="2750065"/>
            <a:ext cx="30973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MinionPro-Regular"/>
                <a:ea typeface="Calibri"/>
                <a:cs typeface="Calibri"/>
              </a:rPr>
              <a:t>Nearly </a:t>
            </a:r>
            <a:r>
              <a:rPr lang="en-US" sz="1600" b="1" dirty="0">
                <a:solidFill>
                  <a:schemeClr val="accent4"/>
                </a:solidFill>
                <a:latin typeface="MinionPro-Regular"/>
                <a:ea typeface="Calibri"/>
                <a:cs typeface="Calibri"/>
              </a:rPr>
              <a:t>10.3 million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children are out of school in the region.</a:t>
            </a:r>
          </a:p>
          <a:p>
            <a:pPr marL="285750" indent="-285750" algn="l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MinionPro-Regular"/>
                <a:ea typeface="Calibri"/>
                <a:cs typeface="Calibri"/>
              </a:rPr>
              <a:t>Inequities in </a:t>
            </a:r>
            <a:r>
              <a:rPr lang="en-US" sz="1600" b="1" dirty="0">
                <a:solidFill>
                  <a:schemeClr val="accent4"/>
                </a:solidFill>
                <a:latin typeface="MinionPro-Regular"/>
                <a:ea typeface="Calibri"/>
                <a:cs typeface="Calibri"/>
              </a:rPr>
              <a:t>digital access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exacerbate learning gaps.</a:t>
            </a:r>
          </a:p>
        </p:txBody>
      </p:sp>
    </p:spTree>
    <p:extLst>
      <p:ext uri="{BB962C8B-B14F-4D97-AF65-F5344CB8AC3E}">
        <p14:creationId xmlns:p14="http://schemas.microsoft.com/office/powerpoint/2010/main" val="4144987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7CEAD-EEF0-64CC-E27F-CA0DD4CDE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4">
            <a:extLst>
              <a:ext uri="{FF2B5EF4-FFF2-40B4-BE49-F238E27FC236}">
                <a16:creationId xmlns:a16="http://schemas.microsoft.com/office/drawing/2014/main" id="{EBE96260-A252-AB62-4E0A-C770F993AF0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19D79F-706E-431F-9C2D-F7649EE47F2D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85CF4A-3A3F-69EF-4EDA-ED21BE3F9210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fld id="{13E4327C-0EA8-4A0D-9D2B-D4E7DCC3C464}" type="slidenum">
              <a:rPr lang="es-ES" sz="20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11</a:t>
            </a:fld>
            <a:endParaRPr lang="es-ES" sz="2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F0ECF6-ACCD-6EA0-42E2-0E41DC1C6B9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232376-79A6-944D-4A16-2CAF8FC24995}"/>
              </a:ext>
            </a:extLst>
          </p:cNvPr>
          <p:cNvSpPr txBox="1"/>
          <p:nvPr/>
        </p:nvSpPr>
        <p:spPr>
          <a:xfrm>
            <a:off x="1059366" y="725835"/>
            <a:ext cx="10831550" cy="9130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baseline="30000">
                <a:latin typeface="MinionPro-Regular"/>
                <a:ea typeface="Verdana" panose="020B0604030504040204" pitchFamily="34" charset="0"/>
                <a:cs typeface="Arial" panose="020B0604020202020204" pitchFamily="34" charset="0"/>
              </a:rPr>
              <a:t>2024 System-wide results report</a:t>
            </a:r>
            <a:endParaRPr lang="en-US" sz="4000" b="1" baseline="30000">
              <a:solidFill>
                <a:schemeClr val="accent1"/>
              </a:solidFill>
              <a:latin typeface="MinionPro-Regular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4000" b="1" baseline="30000">
                <a:solidFill>
                  <a:schemeClr val="accent1"/>
                </a:solidFill>
                <a:latin typeface="MinionPro-Regular"/>
                <a:ea typeface="Verdana" panose="020B0604030504040204" pitchFamily="34" charset="0"/>
                <a:cs typeface="Arial" panose="020B0604020202020204" pitchFamily="34" charset="0"/>
              </a:rPr>
              <a:t>Overview of the regional context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DF0E283-9404-9AB6-6B41-F70F2E7978EF}"/>
              </a:ext>
            </a:extLst>
          </p:cNvPr>
          <p:cNvSpPr txBox="1"/>
          <p:nvPr/>
        </p:nvSpPr>
        <p:spPr>
          <a:xfrm>
            <a:off x="2215839" y="1716650"/>
            <a:ext cx="2562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0943C"/>
                </a:solidFill>
                <a:latin typeface="MinionPro-Regular"/>
                <a:ea typeface="Calibri"/>
                <a:cs typeface="Calibri"/>
              </a:rPr>
              <a:t>Climate change, biodiversity and pollution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40D962C-72F7-8D4F-61EA-D82F116F9CD4}"/>
              </a:ext>
            </a:extLst>
          </p:cNvPr>
          <p:cNvSpPr txBox="1"/>
          <p:nvPr/>
        </p:nvSpPr>
        <p:spPr>
          <a:xfrm>
            <a:off x="6060165" y="1942371"/>
            <a:ext cx="186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05BEE9"/>
                </a:solidFill>
                <a:effectLst/>
                <a:latin typeface="MinionPro-Regular"/>
                <a:ea typeface="Calibri"/>
                <a:cs typeface="Calibri"/>
              </a:rPr>
              <a:t>Human mobility</a:t>
            </a:r>
          </a:p>
        </p:txBody>
      </p:sp>
      <p:sp>
        <p:nvSpPr>
          <p:cNvPr id="19" name="TextBox 26">
            <a:extLst>
              <a:ext uri="{FF2B5EF4-FFF2-40B4-BE49-F238E27FC236}">
                <a16:creationId xmlns:a16="http://schemas.microsoft.com/office/drawing/2014/main" id="{14500274-99E0-B464-A87C-057B85C3CDB8}"/>
              </a:ext>
            </a:extLst>
          </p:cNvPr>
          <p:cNvSpPr txBox="1"/>
          <p:nvPr/>
        </p:nvSpPr>
        <p:spPr>
          <a:xfrm>
            <a:off x="1059366" y="2750065"/>
            <a:ext cx="3430812" cy="280076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l">
              <a:buClr>
                <a:srgbClr val="60943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MinionPro-Regular"/>
                <a:ea typeface="Calibri"/>
                <a:cs typeface="Calibri"/>
              </a:rPr>
              <a:t>LAC accounts only for </a:t>
            </a:r>
            <a:r>
              <a:rPr lang="en-US" sz="1600" b="1" dirty="0">
                <a:solidFill>
                  <a:srgbClr val="60943C"/>
                </a:solidFill>
                <a:latin typeface="MinionPro-Regular"/>
                <a:ea typeface="Calibri"/>
                <a:cs typeface="Calibri"/>
              </a:rPr>
              <a:t>10%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of global </a:t>
            </a:r>
            <a:r>
              <a:rPr lang="en-US" sz="1600" b="1" dirty="0">
                <a:solidFill>
                  <a:srgbClr val="60943C"/>
                </a:solidFill>
                <a:latin typeface="MinionPro-Regular"/>
                <a:ea typeface="Calibri"/>
                <a:cs typeface="Calibri"/>
              </a:rPr>
              <a:t>greenhouse gas emissions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, primarily from land use and agriculture.</a:t>
            </a:r>
          </a:p>
          <a:p>
            <a:pPr marL="285750" indent="-285750" algn="l">
              <a:buClr>
                <a:srgbClr val="60943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MinionPro-Regular"/>
                <a:ea typeface="Calibri"/>
                <a:cs typeface="Calibri"/>
              </a:rPr>
              <a:t>LAC is the </a:t>
            </a:r>
            <a:r>
              <a:rPr lang="en-US" sz="1600" b="1" dirty="0">
                <a:solidFill>
                  <a:srgbClr val="60943C"/>
                </a:solidFill>
                <a:latin typeface="MinionPro-Regular"/>
                <a:ea typeface="Calibri"/>
                <a:cs typeface="Calibri"/>
              </a:rPr>
              <a:t>2nd most disaster-prone </a:t>
            </a:r>
            <a:r>
              <a:rPr lang="es-PA" sz="1600" b="1" dirty="0">
                <a:solidFill>
                  <a:srgbClr val="60943C"/>
                </a:solidFill>
                <a:latin typeface="MinionPro-Regular"/>
                <a:ea typeface="Calibri"/>
                <a:cs typeface="Calibri"/>
              </a:rPr>
              <a:t>region 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in the world.</a:t>
            </a:r>
          </a:p>
          <a:p>
            <a:pPr marL="285750" indent="-285750" algn="l">
              <a:buClr>
                <a:srgbClr val="60943C"/>
              </a:buClr>
              <a:buFont typeface="Arial" panose="020B0604020202020204" pitchFamily="34" charset="0"/>
              <a:buChar char="•"/>
            </a:pPr>
            <a:r>
              <a:rPr lang="es-PA" sz="1600" dirty="0">
                <a:latin typeface="MinionPro-Regular"/>
                <a:ea typeface="Calibri"/>
                <a:cs typeface="Calibri"/>
              </a:rPr>
              <a:t>LAC accounts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for </a:t>
            </a:r>
            <a:r>
              <a:rPr lang="en-US" sz="1600" b="1" dirty="0">
                <a:solidFill>
                  <a:srgbClr val="60943C"/>
                </a:solidFill>
                <a:latin typeface="MinionPro-Regular"/>
                <a:ea typeface="Calibri"/>
                <a:cs typeface="Calibri"/>
              </a:rPr>
              <a:t>53%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 of the world’s economic losses due to </a:t>
            </a:r>
            <a:r>
              <a:rPr lang="en-US" sz="1600" b="1" dirty="0">
                <a:solidFill>
                  <a:srgbClr val="60943C"/>
                </a:solidFill>
                <a:latin typeface="MinionPro-Regular"/>
                <a:ea typeface="Calibri"/>
                <a:cs typeface="Calibri"/>
              </a:rPr>
              <a:t>disasters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0943C"/>
                </a:solidFill>
                <a:latin typeface="MinionPro-Regular"/>
                <a:ea typeface="Calibri"/>
                <a:cs typeface="Calibri"/>
              </a:rPr>
              <a:t>6 of the 10 countries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with the highest economic losses from </a:t>
            </a:r>
            <a:r>
              <a:rPr lang="en-US" sz="1600" b="1" dirty="0">
                <a:solidFill>
                  <a:srgbClr val="60943C"/>
                </a:solidFill>
                <a:latin typeface="MinionPro-Regular"/>
                <a:ea typeface="Calibri"/>
                <a:cs typeface="Calibri"/>
              </a:rPr>
              <a:t>disasters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 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relative to GDP are in LAC.</a:t>
            </a:r>
            <a:endParaRPr lang="en-US" sz="1600" dirty="0">
              <a:latin typeface="MinionPro-Regular"/>
              <a:ea typeface="Calibri"/>
              <a:cs typeface="Calibri"/>
            </a:endParaRPr>
          </a:p>
        </p:txBody>
      </p:sp>
      <p:sp>
        <p:nvSpPr>
          <p:cNvPr id="20" name="TextBox 35">
            <a:extLst>
              <a:ext uri="{FF2B5EF4-FFF2-40B4-BE49-F238E27FC236}">
                <a16:creationId xmlns:a16="http://schemas.microsoft.com/office/drawing/2014/main" id="{C364F9CA-B6B3-495A-1C08-64857A5B7CDA}"/>
              </a:ext>
            </a:extLst>
          </p:cNvPr>
          <p:cNvSpPr txBox="1"/>
          <p:nvPr/>
        </p:nvSpPr>
        <p:spPr>
          <a:xfrm>
            <a:off x="5138777" y="2694354"/>
            <a:ext cx="3637578" cy="32932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l">
              <a:buClr>
                <a:srgbClr val="05BEE9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MinionPro-Regular"/>
                <a:ea typeface="Calibri"/>
                <a:cs typeface="Calibri"/>
              </a:rPr>
              <a:t>Movements of</a:t>
            </a:r>
            <a:r>
              <a:rPr lang="en-US" sz="1600" b="1" dirty="0">
                <a:solidFill>
                  <a:srgbClr val="05BEE9"/>
                </a:solidFill>
                <a:latin typeface="MinionPro-Regular"/>
                <a:ea typeface="Calibri"/>
                <a:cs typeface="Calibri"/>
              </a:rPr>
              <a:t> refugees and migrants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in 2024 were driven by political instability, the search for economic and employment opportunities, the impacts of organized crime and violence, and climate 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change.</a:t>
            </a:r>
            <a:endParaRPr lang="en-US" sz="1600" dirty="0">
              <a:latin typeface="MinionPro-Regular"/>
              <a:ea typeface="Calibri"/>
              <a:cs typeface="Calibri"/>
            </a:endParaRPr>
          </a:p>
          <a:p>
            <a:pPr marL="285750" indent="-285750" algn="l">
              <a:buClr>
                <a:srgbClr val="05BEE9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MinionPro-Regular"/>
                <a:ea typeface="Calibri"/>
                <a:cs typeface="Calibri"/>
              </a:rPr>
              <a:t>Key challenges include access to fair and efficient </a:t>
            </a:r>
            <a:r>
              <a:rPr lang="en-US" sz="1600" b="1" dirty="0">
                <a:solidFill>
                  <a:srgbClr val="05BEE9"/>
                </a:solidFill>
                <a:latin typeface="MinionPro-Regular"/>
                <a:ea typeface="Calibri"/>
                <a:cs typeface="Calibri"/>
              </a:rPr>
              <a:t>asylum systems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, the risk of </a:t>
            </a:r>
            <a:r>
              <a:rPr lang="en-US" sz="1600" b="1" dirty="0">
                <a:solidFill>
                  <a:srgbClr val="05BEE9"/>
                </a:solidFill>
                <a:latin typeface="MinionPro-Regular"/>
                <a:ea typeface="Calibri"/>
                <a:cs typeface="Calibri"/>
              </a:rPr>
              <a:t>statelessness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 and </a:t>
            </a:r>
            <a:r>
              <a:rPr lang="en-US" sz="1600" b="1" dirty="0">
                <a:solidFill>
                  <a:srgbClr val="05BEE9"/>
                </a:solidFill>
                <a:latin typeface="MinionPro-Regular"/>
                <a:ea typeface="Calibri"/>
                <a:cs typeface="Calibri"/>
              </a:rPr>
              <a:t>protection gaps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along routes, </a:t>
            </a:r>
            <a:r>
              <a:rPr lang="en-US" sz="1600" b="1" dirty="0">
                <a:solidFill>
                  <a:srgbClr val="05BEE9"/>
                </a:solidFill>
                <a:latin typeface="MinionPro-Regular"/>
                <a:ea typeface="Calibri"/>
                <a:cs typeface="Calibri"/>
              </a:rPr>
              <a:t>human trafficking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and a growing </a:t>
            </a:r>
            <a:r>
              <a:rPr lang="en-US" sz="1600" b="1" dirty="0">
                <a:solidFill>
                  <a:srgbClr val="05BEE9"/>
                </a:solidFill>
                <a:latin typeface="MinionPro-Regular"/>
                <a:ea typeface="Calibri"/>
                <a:cs typeface="Calibri"/>
              </a:rPr>
              <a:t>anti-migration narrative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that erodes human dignity 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and limits socioeconomic insertion.</a:t>
            </a:r>
            <a:endParaRPr lang="en-US" sz="1600" dirty="0">
              <a:latin typeface="MinionPro-Regular"/>
              <a:ea typeface="Calibri"/>
              <a:cs typeface="Calibri"/>
            </a:endParaRPr>
          </a:p>
        </p:txBody>
      </p:sp>
      <p:pic>
        <p:nvPicPr>
          <p:cNvPr id="5" name="Graphic 30" descr="Plant With Roots outline">
            <a:extLst>
              <a:ext uri="{FF2B5EF4-FFF2-40B4-BE49-F238E27FC236}">
                <a16:creationId xmlns:a16="http://schemas.microsoft.com/office/drawing/2014/main" id="{C4A40BD2-BB54-D385-E3E5-64E93F57A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0951" y="1669837"/>
            <a:ext cx="914400" cy="914400"/>
          </a:xfrm>
          <a:prstGeom prst="rect">
            <a:avLst/>
          </a:prstGeom>
        </p:spPr>
      </p:pic>
      <p:pic>
        <p:nvPicPr>
          <p:cNvPr id="8" name="Graphic 24" descr="Shoe footprints outline">
            <a:extLst>
              <a:ext uri="{FF2B5EF4-FFF2-40B4-BE49-F238E27FC236}">
                <a16:creationId xmlns:a16="http://schemas.microsoft.com/office/drawing/2014/main" id="{1F592CD0-E582-8F44-A5F7-F3A95F3198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20423" y="16553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12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02102F-0084-141B-C831-E26384EF1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A47AD44-8912-D02C-CEA6-6C650A514E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DE5B9B43-9323-B1E3-5889-81D5F60514CA}"/>
              </a:ext>
            </a:extLst>
          </p:cNvPr>
          <p:cNvSpPr txBox="1"/>
          <p:nvPr/>
        </p:nvSpPr>
        <p:spPr>
          <a:xfrm>
            <a:off x="4976392" y="2767280"/>
            <a:ext cx="648069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s-ES" sz="4000" b="1" i="0" kern="1200">
                <a:solidFill>
                  <a:prstClr val="white"/>
                </a:solidFill>
                <a:effectLst/>
                <a:latin typeface="MinionPro-Regular"/>
              </a:rPr>
              <a:t>Highlights </a:t>
            </a:r>
            <a:r>
              <a:rPr lang="es-ES" sz="4000" b="1" i="0" kern="1200" err="1">
                <a:solidFill>
                  <a:prstClr val="white"/>
                </a:solidFill>
                <a:effectLst/>
                <a:latin typeface="MinionPro-Regular"/>
              </a:rPr>
              <a:t>of</a:t>
            </a:r>
            <a:r>
              <a:rPr lang="es-ES" sz="4000" b="1" i="0" kern="1200">
                <a:solidFill>
                  <a:prstClr val="white"/>
                </a:solidFill>
                <a:effectLst/>
                <a:latin typeface="MinionPro-Regular"/>
              </a:rPr>
              <a:t> </a:t>
            </a:r>
            <a:r>
              <a:rPr lang="es-ES" sz="4000" b="1" i="0" kern="1200" err="1">
                <a:solidFill>
                  <a:prstClr val="white"/>
                </a:solidFill>
                <a:effectLst/>
                <a:latin typeface="MinionPro-Regular"/>
              </a:rPr>
              <a:t>system-wide</a:t>
            </a:r>
            <a:r>
              <a:rPr lang="es-ES" sz="4000" b="1" i="0" kern="1200">
                <a:solidFill>
                  <a:prstClr val="white"/>
                </a:solidFill>
                <a:effectLst/>
                <a:latin typeface="MinionPro-Regular"/>
              </a:rPr>
              <a:t> </a:t>
            </a:r>
            <a:r>
              <a:rPr lang="es-ES" sz="4000" b="1" i="0" kern="1200" err="1">
                <a:solidFill>
                  <a:prstClr val="white"/>
                </a:solidFill>
                <a:effectLst/>
                <a:latin typeface="MinionPro-Regular"/>
              </a:rPr>
              <a:t>results</a:t>
            </a:r>
            <a:r>
              <a:rPr lang="es-ES" sz="4000" b="1" i="0" kern="1200">
                <a:solidFill>
                  <a:prstClr val="white"/>
                </a:solidFill>
                <a:effectLst/>
                <a:latin typeface="MinionPro-Regular"/>
              </a:rPr>
              <a:t> at </a:t>
            </a:r>
            <a:r>
              <a:rPr lang="es-ES" sz="4000" b="1" i="0" kern="1200" err="1">
                <a:solidFill>
                  <a:prstClr val="white"/>
                </a:solidFill>
                <a:effectLst/>
                <a:latin typeface="MinionPro-Regular"/>
              </a:rPr>
              <a:t>the</a:t>
            </a:r>
            <a:r>
              <a:rPr lang="es-ES" sz="4000" b="1" i="0" kern="1200">
                <a:solidFill>
                  <a:prstClr val="white"/>
                </a:solidFill>
                <a:effectLst/>
                <a:latin typeface="MinionPro-Regular"/>
              </a:rPr>
              <a:t> regional </a:t>
            </a:r>
            <a:r>
              <a:rPr lang="es-ES" sz="4000" b="1" i="0" kern="1200" err="1">
                <a:solidFill>
                  <a:prstClr val="white"/>
                </a:solidFill>
                <a:effectLst/>
                <a:latin typeface="MinionPro-Regular"/>
              </a:rPr>
              <a:t>level</a:t>
            </a:r>
            <a:endParaRPr lang="en-US" sz="4000" b="1" i="0" kern="1200">
              <a:solidFill>
                <a:prstClr val="white"/>
              </a:solidFill>
              <a:effectLst/>
              <a:latin typeface="MinionPr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16556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84F13-183D-A376-A2C8-5BA55D60F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MinionPro-Regular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77C3F7-CF97-D2E0-3A04-37F3F4CEF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03474F-0192-B20F-43A4-F20979B808E7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DD031-50CE-DC00-FC38-2D6D7D150AF9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fld id="{E1B85C12-67C9-4155-AA01-14EBFA1B8F6E}" type="slidenum">
              <a:rPr lang="es-ES" sz="20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13</a:t>
            </a:fld>
            <a:endParaRPr lang="es-ES" sz="2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25FA4-9658-3392-0FB4-E84E481A8C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03243E-01C9-6024-8769-71691E0DC44A}"/>
              </a:ext>
            </a:extLst>
          </p:cNvPr>
          <p:cNvSpPr txBox="1"/>
          <p:nvPr/>
        </p:nvSpPr>
        <p:spPr>
          <a:xfrm>
            <a:off x="1072006" y="1000454"/>
            <a:ext cx="1083155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baseline="30000">
                <a:solidFill>
                  <a:srgbClr val="000000"/>
                </a:solidFill>
                <a:latin typeface="MinionPro-Regular"/>
                <a:ea typeface="Verdana"/>
                <a:cs typeface="Arial"/>
              </a:rPr>
              <a:t>2024 Key Achievements</a:t>
            </a:r>
            <a:endParaRPr lang="en-US">
              <a:solidFill>
                <a:schemeClr val="accent1"/>
              </a:solidFill>
              <a:latin typeface="Calibri" panose="020F0502020204030204"/>
              <a:ea typeface="Verdana"/>
              <a:cs typeface="Arial"/>
            </a:endParaRPr>
          </a:p>
          <a:p>
            <a:r>
              <a:rPr lang="en-US" sz="4000" b="1" baseline="30000">
                <a:solidFill>
                  <a:schemeClr val="accent1"/>
                </a:solidFill>
                <a:latin typeface="MinionPro-Regular"/>
                <a:ea typeface="Verdana"/>
                <a:cs typeface="Arial"/>
              </a:rPr>
              <a:t>Highlights on the implementation of the regional review 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1D53A-BE63-D3AF-A81C-7625D6F45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005" y="2205197"/>
            <a:ext cx="8944036" cy="42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08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77C3F7-CF97-D2E0-3A04-37F3F4CEF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A6D69FE-5B01-D895-10A9-1CE2FC9786C5}"/>
              </a:ext>
            </a:extLst>
          </p:cNvPr>
          <p:cNvSpPr/>
          <p:nvPr/>
        </p:nvSpPr>
        <p:spPr>
          <a:xfrm>
            <a:off x="1115234" y="4219692"/>
            <a:ext cx="4910328" cy="217317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B60E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3474F-0192-B20F-43A4-F20979B808E7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DD031-50CE-DC00-FC38-2D6D7D150AF9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fld id="{E3D64626-EA0D-4AF8-BDBB-B7C6CD42A76E}" type="slidenum">
              <a:rPr lang="es-ES" sz="20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14</a:t>
            </a:fld>
            <a:endParaRPr lang="es-ES" sz="2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25FA4-9658-3392-0FB4-E84E481A8C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logo of a plant&#10;&#10;Description automatically generated">
            <a:extLst>
              <a:ext uri="{FF2B5EF4-FFF2-40B4-BE49-F238E27FC236}">
                <a16:creationId xmlns:a16="http://schemas.microsoft.com/office/drawing/2014/main" id="{C87207A0-2A9F-120C-58F3-C6296E16F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95" y="2420195"/>
            <a:ext cx="734824" cy="734824"/>
          </a:xfrm>
          <a:prstGeom prst="rect">
            <a:avLst/>
          </a:prstGeom>
        </p:spPr>
      </p:pic>
      <p:sp>
        <p:nvSpPr>
          <p:cNvPr id="8" name="Textfeld 2">
            <a:extLst>
              <a:ext uri="{FF2B5EF4-FFF2-40B4-BE49-F238E27FC236}">
                <a16:creationId xmlns:a16="http://schemas.microsoft.com/office/drawing/2014/main" id="{A14FC106-93DC-C751-4EA5-EC61D3EF931C}"/>
              </a:ext>
            </a:extLst>
          </p:cNvPr>
          <p:cNvSpPr txBox="1"/>
          <p:nvPr/>
        </p:nvSpPr>
        <p:spPr>
          <a:xfrm>
            <a:off x="2174799" y="1901263"/>
            <a:ext cx="3660342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solidFill>
                  <a:srgbClr val="60943C"/>
                </a:solidFill>
                <a:effectLst/>
                <a:latin typeface="MinionPro-Regular"/>
                <a:ea typeface="Calibri"/>
                <a:cs typeface="Calibri"/>
              </a:rPr>
              <a:t>Climate Change and Resilience</a:t>
            </a:r>
          </a:p>
          <a:p>
            <a:pPr marL="285750" indent="-285750">
              <a:buClr>
                <a:srgbClr val="60943C"/>
              </a:buClr>
              <a:buFont typeface="Arial" panose="020B0604020202020204" pitchFamily="34" charset="0"/>
              <a:buChar char="•"/>
            </a:pP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Capacity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building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and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knowledge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products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on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climate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change, disaster risk reduction, biodiversity,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resilience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, and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gender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integration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.</a:t>
            </a:r>
            <a:endParaRPr lang="es-PA" b="0" i="0" dirty="0">
              <a:solidFill>
                <a:srgbClr val="0D0D0D"/>
              </a:solidFill>
              <a:effectLst/>
              <a:latin typeface="MinionPro-Regular"/>
              <a:ea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6F716-0DE8-FE02-4E73-E3D37929BBA4}"/>
              </a:ext>
            </a:extLst>
          </p:cNvPr>
          <p:cNvSpPr txBox="1"/>
          <p:nvPr/>
        </p:nvSpPr>
        <p:spPr>
          <a:xfrm>
            <a:off x="1047965" y="788720"/>
            <a:ext cx="10831550" cy="9130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baseline="30000">
                <a:solidFill>
                  <a:srgbClr val="252827"/>
                </a:solidFill>
                <a:latin typeface="MinionPro-Regular"/>
                <a:ea typeface="Verdana"/>
                <a:cs typeface="Arial"/>
              </a:rPr>
              <a:t>2024 Key Achievements</a:t>
            </a:r>
          </a:p>
          <a:p>
            <a:r>
              <a:rPr lang="en-US" sz="4000" b="1" baseline="30000">
                <a:solidFill>
                  <a:schemeClr val="accent1"/>
                </a:solidFill>
                <a:latin typeface="MinionPro-Regular"/>
                <a:ea typeface="Verdana"/>
                <a:cs typeface="Arial"/>
              </a:rPr>
              <a:t>Issue-based Coalitions </a:t>
            </a:r>
            <a:endParaRPr lang="en-US" sz="4000" b="1" baseline="30000">
              <a:solidFill>
                <a:schemeClr val="accent1"/>
              </a:solidFill>
              <a:latin typeface="MinionPro-Regular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8CA6B6-4E18-B07D-F9E1-EBD663AEFD73}"/>
              </a:ext>
            </a:extLst>
          </p:cNvPr>
          <p:cNvSpPr txBox="1"/>
          <p:nvPr/>
        </p:nvSpPr>
        <p:spPr>
          <a:xfrm>
            <a:off x="2247441" y="4390637"/>
            <a:ext cx="35877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B60E4E"/>
                </a:solidFill>
                <a:effectLst/>
                <a:latin typeface="MinionPro-Regular"/>
                <a:ea typeface="Calibri"/>
                <a:cs typeface="Calibri"/>
              </a:rPr>
              <a:t>Equitable Growth and Financing for Development</a:t>
            </a:r>
          </a:p>
          <a:p>
            <a:pPr marL="285750" indent="-285750">
              <a:buClr>
                <a:srgbClr val="B60E4E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Development finance initiatives and economic policy discussions.</a:t>
            </a:r>
          </a:p>
          <a:p>
            <a:pPr marL="285750" indent="-285750">
              <a:buClr>
                <a:srgbClr val="B60E4E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Inclusive Growth Tracker to evaluate </a:t>
            </a:r>
            <a:r>
              <a:rPr lang="en-US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labour</a:t>
            </a: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market policies.</a:t>
            </a:r>
          </a:p>
        </p:txBody>
      </p:sp>
      <p:pic>
        <p:nvPicPr>
          <p:cNvPr id="12" name="Picture 11" descr="A bird with a branch in its beak&#10;&#10;Description automatically generated">
            <a:extLst>
              <a:ext uri="{FF2B5EF4-FFF2-40B4-BE49-F238E27FC236}">
                <a16:creationId xmlns:a16="http://schemas.microsoft.com/office/drawing/2014/main" id="{D0080A66-4DA4-016C-4249-FC87BE856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925" y="2358493"/>
            <a:ext cx="884761" cy="884760"/>
          </a:xfrm>
          <a:prstGeom prst="rect">
            <a:avLst/>
          </a:prstGeom>
        </p:spPr>
      </p:pic>
      <p:sp>
        <p:nvSpPr>
          <p:cNvPr id="13" name="Textfeld 2">
            <a:extLst>
              <a:ext uri="{FF2B5EF4-FFF2-40B4-BE49-F238E27FC236}">
                <a16:creationId xmlns:a16="http://schemas.microsoft.com/office/drawing/2014/main" id="{69837E21-359F-8047-D650-4A5F05E8BCDF}"/>
              </a:ext>
            </a:extLst>
          </p:cNvPr>
          <p:cNvSpPr txBox="1"/>
          <p:nvPr/>
        </p:nvSpPr>
        <p:spPr>
          <a:xfrm>
            <a:off x="7469068" y="1901263"/>
            <a:ext cx="3796814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solidFill>
                  <a:srgbClr val="002060"/>
                </a:solidFill>
                <a:effectLst/>
                <a:latin typeface="MinionPro-Regular"/>
                <a:ea typeface="Calibri"/>
                <a:cs typeface="Calibri"/>
              </a:rPr>
              <a:t>Governance for Peace, Justice, and Strong Institutions</a:t>
            </a: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UN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iLabCC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for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SDG 16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coordination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.</a:t>
            </a: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Note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on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i</a:t>
            </a:r>
            <a:r>
              <a:rPr lang="en-US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ncarceration</a:t>
            </a: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issues and the penal system.</a:t>
            </a: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Innovative solutions for access to justice.</a:t>
            </a:r>
          </a:p>
        </p:txBody>
      </p:sp>
      <p:pic>
        <p:nvPicPr>
          <p:cNvPr id="15" name="Picture 14" descr="A colorful lines with a point in the center&#10;&#10;Description automatically generated with medium confidence">
            <a:extLst>
              <a:ext uri="{FF2B5EF4-FFF2-40B4-BE49-F238E27FC236}">
                <a16:creationId xmlns:a16="http://schemas.microsoft.com/office/drawing/2014/main" id="{282AE9FB-2E26-4A49-DEB9-EC582D991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05" y="4792381"/>
            <a:ext cx="833680" cy="8336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EF39CA-F8EB-98F5-D638-F00F39BE1631}"/>
              </a:ext>
            </a:extLst>
          </p:cNvPr>
          <p:cNvSpPr txBox="1"/>
          <p:nvPr/>
        </p:nvSpPr>
        <p:spPr>
          <a:xfrm>
            <a:off x="7483914" y="4468898"/>
            <a:ext cx="3538149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i="0" dirty="0">
                <a:solidFill>
                  <a:srgbClr val="05BEE9"/>
                </a:solidFill>
                <a:effectLst/>
                <a:latin typeface="MinionPro-Regular"/>
                <a:ea typeface="Calibri"/>
                <a:cs typeface="Calibri"/>
              </a:rPr>
              <a:t>Human Mobility</a:t>
            </a:r>
          </a:p>
          <a:p>
            <a:pPr marL="285750" indent="-285750">
              <a:buClr>
                <a:srgbClr val="05BEE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Regional United Nations-coordinated approach to migration and displacement.</a:t>
            </a:r>
          </a:p>
          <a:p>
            <a:pPr marL="285750" indent="-285750">
              <a:buClr>
                <a:srgbClr val="05BEE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Quarterly data reports on mixed movements.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C8E933C-3656-E816-1BAB-B835B3C8273C}"/>
              </a:ext>
            </a:extLst>
          </p:cNvPr>
          <p:cNvSpPr/>
          <p:nvPr/>
        </p:nvSpPr>
        <p:spPr>
          <a:xfrm>
            <a:off x="1094462" y="1635513"/>
            <a:ext cx="4910328" cy="2304189"/>
          </a:xfrm>
          <a:prstGeom prst="roundRect">
            <a:avLst/>
          </a:prstGeom>
          <a:noFill/>
          <a:ln w="19050">
            <a:solidFill>
              <a:srgbClr val="6094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4917648-2D20-3A40-FE06-C898F803F285}"/>
              </a:ext>
            </a:extLst>
          </p:cNvPr>
          <p:cNvSpPr/>
          <p:nvPr/>
        </p:nvSpPr>
        <p:spPr>
          <a:xfrm>
            <a:off x="6355554" y="1648779"/>
            <a:ext cx="4910328" cy="2304189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D53E2D2-D925-7917-9F9B-FC46600AB44F}"/>
              </a:ext>
            </a:extLst>
          </p:cNvPr>
          <p:cNvSpPr/>
          <p:nvPr/>
        </p:nvSpPr>
        <p:spPr>
          <a:xfrm>
            <a:off x="6355554" y="4205469"/>
            <a:ext cx="4910328" cy="2167758"/>
          </a:xfrm>
          <a:prstGeom prst="roundRect">
            <a:avLst/>
          </a:prstGeom>
          <a:noFill/>
          <a:ln w="19050">
            <a:solidFill>
              <a:srgbClr val="05BE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05CB24C-9E09-C63E-F1C1-FDAAA1FEA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20658" y="494052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04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77C3F7-CF97-D2E0-3A04-37F3F4CEF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B51A4DA-EFF3-FE83-A992-3F0582C0DD9C}"/>
              </a:ext>
            </a:extLst>
          </p:cNvPr>
          <p:cNvSpPr/>
          <p:nvPr/>
        </p:nvSpPr>
        <p:spPr>
          <a:xfrm>
            <a:off x="1142599" y="4666909"/>
            <a:ext cx="10058400" cy="11895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D09E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1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3474F-0192-B20F-43A4-F20979B808E7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DD031-50CE-DC00-FC38-2D6D7D150AF9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fld id="{29BF795D-8432-4BE1-B95D-115293F607AB}" type="slidenum">
              <a:rPr lang="es-ES" sz="20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15</a:t>
            </a:fld>
            <a:endParaRPr lang="es-ES" sz="2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25FA4-9658-3392-0FB4-E84E481A8C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E88731-D1F9-1DDB-BDAC-FA07457E5D6E}"/>
              </a:ext>
            </a:extLst>
          </p:cNvPr>
          <p:cNvSpPr txBox="1"/>
          <p:nvPr/>
        </p:nvSpPr>
        <p:spPr>
          <a:xfrm>
            <a:off x="1049838" y="784227"/>
            <a:ext cx="1083155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baseline="30000">
                <a:solidFill>
                  <a:srgbClr val="252827"/>
                </a:solidFill>
                <a:latin typeface="MinionPro-Regular"/>
                <a:ea typeface="Verdana"/>
                <a:cs typeface="Arial"/>
              </a:rPr>
              <a:t>2024 Key Achievements</a:t>
            </a:r>
          </a:p>
          <a:p>
            <a:r>
              <a:rPr lang="en-US" sz="4000" b="1" baseline="30000">
                <a:solidFill>
                  <a:schemeClr val="accent1"/>
                </a:solidFill>
                <a:latin typeface="MinionPro-Regular"/>
                <a:ea typeface="Verdana"/>
                <a:cs typeface="Arial"/>
              </a:rPr>
              <a:t>Thematic Working Groups</a:t>
            </a:r>
          </a:p>
        </p:txBody>
      </p:sp>
      <p:pic>
        <p:nvPicPr>
          <p:cNvPr id="13" name="Picture 12" descr="A symbol of gender equality&#10;&#10;Description automatically generated">
            <a:extLst>
              <a:ext uri="{FF2B5EF4-FFF2-40B4-BE49-F238E27FC236}">
                <a16:creationId xmlns:a16="http://schemas.microsoft.com/office/drawing/2014/main" id="{E2F0A45D-9303-E991-81FA-D22F7BA86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26" y="1960120"/>
            <a:ext cx="731520" cy="7315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B0E147-B789-CFE2-AB0E-60A96D869421}"/>
              </a:ext>
            </a:extLst>
          </p:cNvPr>
          <p:cNvSpPr txBox="1"/>
          <p:nvPr/>
        </p:nvSpPr>
        <p:spPr>
          <a:xfrm>
            <a:off x="2116878" y="1870544"/>
            <a:ext cx="899743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i="0" dirty="0">
                <a:solidFill>
                  <a:srgbClr val="E60000"/>
                </a:solidFill>
                <a:effectLst/>
                <a:latin typeface="MinionPro-Regular"/>
                <a:ea typeface="Calibri"/>
                <a:cs typeface="Calibri"/>
              </a:rPr>
              <a:t>Gender Equality and the Empowerment of Women and Girls</a:t>
            </a:r>
          </a:p>
          <a:p>
            <a:pPr marL="285750" indent="-285750">
              <a:buClr>
                <a:srgbClr val="E6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Regional Gender Equality Profile.</a:t>
            </a:r>
          </a:p>
          <a:p>
            <a:pPr marL="285750" indent="-285750">
              <a:buClr>
                <a:srgbClr val="E6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Messages for human rights, equity, and inclusion for women, girls, and LGBTQI+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individuals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.</a:t>
            </a:r>
            <a:endParaRPr lang="en-US" dirty="0">
              <a:solidFill>
                <a:srgbClr val="0D0D0D"/>
              </a:solidFill>
              <a:latin typeface="MinionPro-Regular"/>
              <a:ea typeface="Calibri"/>
              <a:cs typeface="Calibri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27534FF-2C1B-01F4-9234-388991F1E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8954" y="4890380"/>
            <a:ext cx="731520" cy="731520"/>
          </a:xfrm>
          <a:prstGeom prst="rect">
            <a:avLst/>
          </a:prstGeom>
        </p:spPr>
      </p:pic>
      <p:sp>
        <p:nvSpPr>
          <p:cNvPr id="23" name="Textfeld 2">
            <a:extLst>
              <a:ext uri="{FF2B5EF4-FFF2-40B4-BE49-F238E27FC236}">
                <a16:creationId xmlns:a16="http://schemas.microsoft.com/office/drawing/2014/main" id="{F91BE077-DFB9-4545-C8D4-B7A71A2B803F}"/>
              </a:ext>
            </a:extLst>
          </p:cNvPr>
          <p:cNvSpPr txBox="1"/>
          <p:nvPr/>
        </p:nvSpPr>
        <p:spPr>
          <a:xfrm>
            <a:off x="2124970" y="4841416"/>
            <a:ext cx="898934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solidFill>
                  <a:srgbClr val="D09E00"/>
                </a:solidFill>
                <a:effectLst/>
                <a:latin typeface="MinionPro-Regular"/>
                <a:ea typeface="Calibri"/>
                <a:cs typeface="Calibri"/>
              </a:rPr>
              <a:t>Populations Left Behind</a:t>
            </a:r>
          </a:p>
          <a:p>
            <a:pPr marL="285750" indent="-285750">
              <a:buClr>
                <a:srgbClr val="D09E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Integration of human rights, SDGs, and leaving no one behind principles in UN country </a:t>
            </a:r>
            <a:r>
              <a:rPr lang="en-US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team </a:t>
            </a: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programming.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6BBAA3-2787-23EF-4EC2-F2FB843F4130}"/>
              </a:ext>
            </a:extLst>
          </p:cNvPr>
          <p:cNvSpPr txBox="1"/>
          <p:nvPr/>
        </p:nvSpPr>
        <p:spPr>
          <a:xfrm>
            <a:off x="2124971" y="3327802"/>
            <a:ext cx="907602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i="0" dirty="0">
                <a:solidFill>
                  <a:srgbClr val="F4A338"/>
                </a:solidFill>
                <a:effectLst/>
                <a:latin typeface="MinionPro-Regular"/>
                <a:ea typeface="Calibri"/>
                <a:cs typeface="Calibri"/>
              </a:rPr>
              <a:t>Youth</a:t>
            </a:r>
          </a:p>
          <a:p>
            <a:pPr marL="285750" indent="-285750">
              <a:buClr>
                <a:srgbClr val="F4A338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Regional dialogue to amplify youth voices and discuss sustainable solutions at key events such as the </a:t>
            </a:r>
            <a:r>
              <a:rPr lang="es-419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Youth20Summit and Summit </a:t>
            </a:r>
            <a:r>
              <a:rPr lang="es-419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for</a:t>
            </a:r>
            <a:r>
              <a:rPr lang="es-419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419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the</a:t>
            </a:r>
            <a:r>
              <a:rPr lang="es-419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Future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.</a:t>
            </a:r>
            <a:endParaRPr lang="en-US" dirty="0">
              <a:solidFill>
                <a:srgbClr val="0D0D0D"/>
              </a:solidFill>
              <a:latin typeface="MinionPro-Regular"/>
              <a:ea typeface="Calibri"/>
              <a:cs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B5B55FA-F763-990A-5B4A-3ED260401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6195" y="3376766"/>
            <a:ext cx="692332" cy="73152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458284-1BA0-AC3F-7D7E-8C95D120E387}"/>
              </a:ext>
            </a:extLst>
          </p:cNvPr>
          <p:cNvSpPr/>
          <p:nvPr/>
        </p:nvSpPr>
        <p:spPr>
          <a:xfrm>
            <a:off x="1142601" y="1697297"/>
            <a:ext cx="10058400" cy="1189580"/>
          </a:xfrm>
          <a:prstGeom prst="roundRect">
            <a:avLst/>
          </a:prstGeom>
          <a:noFill/>
          <a:ln w="19050"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10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8FDA097-0073-7B1C-5CAE-939032CE6F99}"/>
              </a:ext>
            </a:extLst>
          </p:cNvPr>
          <p:cNvSpPr/>
          <p:nvPr/>
        </p:nvSpPr>
        <p:spPr>
          <a:xfrm>
            <a:off x="1142599" y="3175510"/>
            <a:ext cx="10058400" cy="1189580"/>
          </a:xfrm>
          <a:prstGeom prst="roundRect">
            <a:avLst/>
          </a:prstGeom>
          <a:noFill/>
          <a:ln w="19050">
            <a:solidFill>
              <a:srgbClr val="F4A3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100"/>
          </a:p>
        </p:txBody>
      </p:sp>
    </p:spTree>
    <p:extLst>
      <p:ext uri="{BB962C8B-B14F-4D97-AF65-F5344CB8AC3E}">
        <p14:creationId xmlns:p14="http://schemas.microsoft.com/office/powerpoint/2010/main" val="877302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77C3F7-CF97-D2E0-3A04-37F3F4CEF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4488827-4FCC-D2BF-8C3A-EEA1C5EA4851}"/>
              </a:ext>
            </a:extLst>
          </p:cNvPr>
          <p:cNvSpPr/>
          <p:nvPr/>
        </p:nvSpPr>
        <p:spPr>
          <a:xfrm>
            <a:off x="1073018" y="4779629"/>
            <a:ext cx="10058400" cy="118958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3474F-0192-B20F-43A4-F20979B808E7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DD031-50CE-DC00-FC38-2D6D7D150AF9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25FA4-9658-3392-0FB4-E84E481A8C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5DE8-AC87-9B80-F192-540928C898CE}"/>
              </a:ext>
            </a:extLst>
          </p:cNvPr>
          <p:cNvSpPr txBox="1"/>
          <p:nvPr/>
        </p:nvSpPr>
        <p:spPr>
          <a:xfrm>
            <a:off x="960630" y="784227"/>
            <a:ext cx="10831550" cy="9130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baseline="30000">
                <a:latin typeface="MinionPro-Regular"/>
                <a:ea typeface="Verdana"/>
                <a:cs typeface="Arial"/>
              </a:rPr>
              <a:t>2024 Key Achievements </a:t>
            </a:r>
          </a:p>
          <a:p>
            <a:r>
              <a:rPr lang="en-US" sz="4000" b="1" baseline="30000">
                <a:solidFill>
                  <a:schemeClr val="accent1"/>
                </a:solidFill>
                <a:latin typeface="MinionPro-Regular"/>
                <a:ea typeface="Verdana"/>
                <a:cs typeface="Arial"/>
              </a:rPr>
              <a:t>Operational and programmatic support</a:t>
            </a:r>
          </a:p>
        </p:txBody>
      </p:sp>
      <p:pic>
        <p:nvPicPr>
          <p:cNvPr id="14" name="Picture 13" descr="A colorful globe with an arrow&#10;&#10;Description automatically generated">
            <a:extLst>
              <a:ext uri="{FF2B5EF4-FFF2-40B4-BE49-F238E27FC236}">
                <a16:creationId xmlns:a16="http://schemas.microsoft.com/office/drawing/2014/main" id="{5BE7FC32-7411-DA35-BCEE-66448DA45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440" y="2109087"/>
            <a:ext cx="745521" cy="731520"/>
          </a:xfrm>
          <a:prstGeom prst="rect">
            <a:avLst/>
          </a:prstGeom>
        </p:spPr>
      </p:pic>
      <p:pic>
        <p:nvPicPr>
          <p:cNvPr id="15" name="Picture 14" descr="A colorful graph on a black background&#10;&#10;Description automatically generated">
            <a:extLst>
              <a:ext uri="{FF2B5EF4-FFF2-40B4-BE49-F238E27FC236}">
                <a16:creationId xmlns:a16="http://schemas.microsoft.com/office/drawing/2014/main" id="{C49D68F4-254F-C58E-1C0C-F9F7A8223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440" y="3596207"/>
            <a:ext cx="731521" cy="731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A48FDB-6E80-CD1A-9C25-B4E41B4B2E13}"/>
              </a:ext>
            </a:extLst>
          </p:cNvPr>
          <p:cNvSpPr txBox="1"/>
          <p:nvPr/>
        </p:nvSpPr>
        <p:spPr>
          <a:xfrm>
            <a:off x="2155966" y="1912764"/>
            <a:ext cx="87971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MinionPro-Regular"/>
                <a:ea typeface="Calibri"/>
                <a:cs typeface="Calibri"/>
              </a:rPr>
              <a:t>Peer Support Group</a:t>
            </a:r>
            <a:endParaRPr lang="en-US" b="1" i="0" dirty="0">
              <a:solidFill>
                <a:schemeClr val="accent2"/>
              </a:solidFill>
              <a:effectLst/>
              <a:latin typeface="MinionPro-Regular"/>
              <a:ea typeface="Calibri"/>
              <a:cs typeface="Calibri"/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UNSDCF strategic support and capacity building.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C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ross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-regional </a:t>
            </a: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collaboration.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Foresight thinking integration into planning processes.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E92FE8-5E30-283A-AEEF-2BDB0044DBAB}"/>
              </a:ext>
            </a:extLst>
          </p:cNvPr>
          <p:cNvSpPr txBox="1"/>
          <p:nvPr/>
        </p:nvSpPr>
        <p:spPr>
          <a:xfrm>
            <a:off x="2227306" y="3488876"/>
            <a:ext cx="87334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>
                <a:solidFill>
                  <a:srgbClr val="0070C0"/>
                </a:solidFill>
                <a:effectLst/>
                <a:latin typeface="MinionPro-Regular"/>
                <a:ea typeface="Calibri"/>
                <a:cs typeface="Calibri"/>
              </a:rPr>
              <a:t>SDG Data and Statistics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s-PA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Updated</a:t>
            </a:r>
            <a:r>
              <a:rPr lang="es-PA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technical</a:t>
            </a:r>
            <a:r>
              <a:rPr lang="es-PA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assistance</a:t>
            </a:r>
            <a:r>
              <a:rPr lang="es-PA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and </a:t>
            </a:r>
            <a:r>
              <a:rPr lang="en-US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government capacities assessment systems.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Strengthened data management network.</a:t>
            </a:r>
          </a:p>
        </p:txBody>
      </p:sp>
      <p:pic>
        <p:nvPicPr>
          <p:cNvPr id="22" name="Picture 21" descr="A computer with colorful lines and dots&#10;&#10;Description automatically generated">
            <a:extLst>
              <a:ext uri="{FF2B5EF4-FFF2-40B4-BE49-F238E27FC236}">
                <a16:creationId xmlns:a16="http://schemas.microsoft.com/office/drawing/2014/main" id="{DEFCE0A3-203D-8017-14F5-EE3336690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564" y="5008659"/>
            <a:ext cx="701197" cy="731520"/>
          </a:xfrm>
          <a:prstGeom prst="rect">
            <a:avLst/>
          </a:prstGeom>
        </p:spPr>
      </p:pic>
      <p:sp>
        <p:nvSpPr>
          <p:cNvPr id="23" name="Textfeld 2">
            <a:extLst>
              <a:ext uri="{FF2B5EF4-FFF2-40B4-BE49-F238E27FC236}">
                <a16:creationId xmlns:a16="http://schemas.microsoft.com/office/drawing/2014/main" id="{E082AC13-F2C1-52D0-3791-5D847B70376E}"/>
              </a:ext>
            </a:extLst>
          </p:cNvPr>
          <p:cNvSpPr txBox="1"/>
          <p:nvPr/>
        </p:nvSpPr>
        <p:spPr>
          <a:xfrm>
            <a:off x="2227306" y="4912754"/>
            <a:ext cx="872579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MinionPro-Regular"/>
                <a:ea typeface="Calibri"/>
                <a:cs typeface="Calibri"/>
              </a:rPr>
              <a:t>Evaluation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UNSDCF evaluation support in 5 countries.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Enhanced national evaluation systems and </a:t>
            </a:r>
            <a:r>
              <a:rPr lang="es-PA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UNCT </a:t>
            </a:r>
            <a:r>
              <a:rPr lang="es-PA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programming</a:t>
            </a:r>
            <a:r>
              <a:rPr lang="es-PA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.</a:t>
            </a:r>
            <a:endParaRPr lang="en-US">
              <a:solidFill>
                <a:srgbClr val="0D0D0D"/>
              </a:solidFill>
              <a:latin typeface="MinionPro-Regular"/>
              <a:ea typeface="Calibri"/>
              <a:cs typeface="Calibri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387A506-786E-8142-7051-A1607400C296}"/>
              </a:ext>
            </a:extLst>
          </p:cNvPr>
          <p:cNvSpPr/>
          <p:nvPr/>
        </p:nvSpPr>
        <p:spPr>
          <a:xfrm>
            <a:off x="1073020" y="3363638"/>
            <a:ext cx="10058400" cy="1189580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CC173B4-8185-39D7-6B1C-695C35165312}"/>
              </a:ext>
            </a:extLst>
          </p:cNvPr>
          <p:cNvSpPr/>
          <p:nvPr/>
        </p:nvSpPr>
        <p:spPr>
          <a:xfrm>
            <a:off x="1073019" y="1818742"/>
            <a:ext cx="10058400" cy="1325563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82112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77C3F7-CF97-D2E0-3A04-37F3F4CEF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7EF5746-EC8D-2924-EEE0-F002EB443996}"/>
              </a:ext>
            </a:extLst>
          </p:cNvPr>
          <p:cNvSpPr/>
          <p:nvPr/>
        </p:nvSpPr>
        <p:spPr>
          <a:xfrm>
            <a:off x="1055121" y="4693180"/>
            <a:ext cx="10058400" cy="132556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B08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3474F-0192-B20F-43A4-F20979B808E7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DD031-50CE-DC00-FC38-2D6D7D150AF9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fld id="{29D07D4A-CB7B-4D45-B0B9-E48D3D07D312}" type="slidenum">
              <a:rPr lang="es-ES" sz="20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17</a:t>
            </a:fld>
            <a:endParaRPr lang="es-ES" sz="2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25FA4-9658-3392-0FB4-E84E481A8C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5DE8-AC87-9B80-F192-540928C898CE}"/>
              </a:ext>
            </a:extLst>
          </p:cNvPr>
          <p:cNvSpPr txBox="1"/>
          <p:nvPr/>
        </p:nvSpPr>
        <p:spPr>
          <a:xfrm>
            <a:off x="960630" y="784227"/>
            <a:ext cx="10831550" cy="9130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baseline="30000">
                <a:latin typeface="MinionPro-Regular"/>
                <a:ea typeface="Verdana"/>
                <a:cs typeface="Arial"/>
              </a:rPr>
              <a:t>2024 Key Achievements</a:t>
            </a:r>
          </a:p>
          <a:p>
            <a:r>
              <a:rPr lang="en-US" sz="4000" b="1" baseline="30000">
                <a:solidFill>
                  <a:schemeClr val="accent1"/>
                </a:solidFill>
                <a:latin typeface="MinionPro-Regular"/>
                <a:ea typeface="Verdana"/>
                <a:cs typeface="Arial"/>
              </a:rPr>
              <a:t>Operational and programmatic support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11DE1A-352F-F33F-4759-5AEC31953A65}"/>
              </a:ext>
            </a:extLst>
          </p:cNvPr>
          <p:cNvSpPr txBox="1"/>
          <p:nvPr/>
        </p:nvSpPr>
        <p:spPr>
          <a:xfrm>
            <a:off x="2249115" y="1918982"/>
            <a:ext cx="8632693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MinionPro-Regular"/>
                <a:ea typeface="+mn-lt"/>
                <a:cs typeface="+mn-lt"/>
              </a:rPr>
              <a:t>Regional Efficiencies</a:t>
            </a:r>
            <a:endParaRPr lang="en-US">
              <a:solidFill>
                <a:srgbClr val="C00000"/>
              </a:solidFill>
              <a:latin typeface="MinionPro-Regular"/>
              <a:ea typeface="+mn-lt"/>
              <a:cs typeface="+mn-lt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PA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US$ 8.4M </a:t>
            </a:r>
            <a:r>
              <a:rPr lang="es-PA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savings</a:t>
            </a:r>
            <a:r>
              <a:rPr lang="es-PA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through</a:t>
            </a:r>
            <a:r>
              <a:rPr lang="es-PA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optimized</a:t>
            </a:r>
            <a:r>
              <a:rPr lang="es-PA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services</a:t>
            </a:r>
            <a:r>
              <a:rPr lang="es-PA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.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419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26 BOS </a:t>
            </a:r>
            <a:r>
              <a:rPr lang="en-US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reviews and regional </a:t>
            </a:r>
            <a:r>
              <a:rPr lang="es-419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Business Operation </a:t>
            </a:r>
            <a:r>
              <a:rPr lang="es-419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Strategy</a:t>
            </a:r>
            <a:r>
              <a:rPr lang="es-419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biennial</a:t>
            </a:r>
            <a:r>
              <a:rPr lang="es-PA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report</a:t>
            </a:r>
            <a:r>
              <a:rPr lang="es-PA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.</a:t>
            </a:r>
            <a:endParaRPr lang="en-US">
              <a:solidFill>
                <a:srgbClr val="0D0D0D"/>
              </a:solidFill>
              <a:latin typeface="MinionPro-Regular"/>
              <a:ea typeface="Calibri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E6C75C-F9EA-E953-4FCB-27280863B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339" y="1937562"/>
            <a:ext cx="769286" cy="8423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474D5F-91E1-B291-0E76-CE49B308C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192" y="3413258"/>
            <a:ext cx="732201" cy="842386"/>
          </a:xfrm>
          <a:prstGeom prst="rect">
            <a:avLst/>
          </a:prstGeom>
        </p:spPr>
      </p:pic>
      <p:sp>
        <p:nvSpPr>
          <p:cNvPr id="21" name="Textfeld 2">
            <a:extLst>
              <a:ext uri="{FF2B5EF4-FFF2-40B4-BE49-F238E27FC236}">
                <a16:creationId xmlns:a16="http://schemas.microsoft.com/office/drawing/2014/main" id="{0DCD44C0-8DA3-0187-3E1A-FE70C946D12D}"/>
              </a:ext>
            </a:extLst>
          </p:cNvPr>
          <p:cNvSpPr txBox="1"/>
          <p:nvPr/>
        </p:nvSpPr>
        <p:spPr>
          <a:xfrm>
            <a:off x="2258705" y="3363642"/>
            <a:ext cx="862310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5BEE9"/>
                </a:solidFill>
                <a:latin typeface="MinionPro-Regular"/>
                <a:ea typeface="Calibri"/>
                <a:cs typeface="Calibri"/>
              </a:rPr>
              <a:t>Knowledge Management</a:t>
            </a:r>
          </a:p>
          <a:p>
            <a:pPr marL="285750" indent="-285750">
              <a:buClr>
                <a:srgbClr val="05BEE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RCP LAC website update with new Resource and Events sections.</a:t>
            </a:r>
          </a:p>
          <a:p>
            <a:pPr marL="285750" indent="-285750">
              <a:buClr>
                <a:srgbClr val="05BEE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Updates on IBCs and WGs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activities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.</a:t>
            </a:r>
            <a:endParaRPr lang="en-US" dirty="0">
              <a:solidFill>
                <a:srgbClr val="0D0D0D"/>
              </a:solidFill>
              <a:latin typeface="MinionPro-Regular"/>
              <a:ea typeface="Calibri"/>
              <a:cs typeface="Calibri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EB3E878-60D0-B62D-2520-285BC8494D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00924" y="4948677"/>
            <a:ext cx="842386" cy="842386"/>
          </a:xfrm>
          <a:prstGeom prst="rect">
            <a:avLst/>
          </a:prstGeom>
        </p:spPr>
      </p:pic>
      <p:sp>
        <p:nvSpPr>
          <p:cNvPr id="23" name="Textfeld 2">
            <a:extLst>
              <a:ext uri="{FF2B5EF4-FFF2-40B4-BE49-F238E27FC236}">
                <a16:creationId xmlns:a16="http://schemas.microsoft.com/office/drawing/2014/main" id="{A14FC106-93DC-C751-4EA5-EC61D3EF931C}"/>
              </a:ext>
            </a:extLst>
          </p:cNvPr>
          <p:cNvSpPr txBox="1"/>
          <p:nvPr/>
        </p:nvSpPr>
        <p:spPr>
          <a:xfrm>
            <a:off x="2258705" y="4751417"/>
            <a:ext cx="914725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B08600"/>
                </a:solidFill>
                <a:latin typeface="MinionPro-Regular"/>
                <a:ea typeface="+mn-lt"/>
                <a:cs typeface="+mn-lt"/>
              </a:rPr>
              <a:t>Partnerships and Communication</a:t>
            </a:r>
            <a:endParaRPr lang="en-US" b="1" dirty="0">
              <a:solidFill>
                <a:srgbClr val="B08600"/>
              </a:solidFill>
              <a:latin typeface="MinionPro-Regular"/>
            </a:endParaRPr>
          </a:p>
          <a:p>
            <a:pPr marL="285750" indent="-285750">
              <a:buClr>
                <a:srgbClr val="B08600"/>
              </a:buClr>
              <a:buFont typeface="Arial" panose="020B0604020202020204" pitchFamily="34" charset="0"/>
              <a:buChar char="•"/>
            </a:pP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Tips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for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communicating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in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the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Caribbean.</a:t>
            </a:r>
          </a:p>
          <a:p>
            <a:pPr marL="285750" indent="-285750">
              <a:buClr>
                <a:srgbClr val="B086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Joint narrative and key messages on the 2030 Agenda and SDGs ahead of global events.</a:t>
            </a:r>
          </a:p>
          <a:p>
            <a:pPr marL="285750" indent="-285750">
              <a:buClr>
                <a:srgbClr val="B086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RCP LAC information </a:t>
            </a:r>
            <a:r>
              <a:rPr lang="es-PA" dirty="0" err="1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materials</a:t>
            </a:r>
            <a:r>
              <a:rPr lang="es-PA" dirty="0">
                <a:solidFill>
                  <a:srgbClr val="0D0D0D"/>
                </a:solidFill>
                <a:latin typeface="MinionPro-Regular"/>
                <a:ea typeface="Calibri"/>
                <a:cs typeface="Calibri"/>
              </a:rPr>
              <a:t>.</a:t>
            </a:r>
            <a:endParaRPr lang="en-US" dirty="0">
              <a:solidFill>
                <a:srgbClr val="0D0D0D"/>
              </a:solidFill>
              <a:latin typeface="MinionPro-Regular"/>
              <a:ea typeface="Calibri"/>
              <a:cs typeface="Calibri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8A9F413-EF3B-F9BE-8A0D-D0F60A263C8A}"/>
              </a:ext>
            </a:extLst>
          </p:cNvPr>
          <p:cNvSpPr/>
          <p:nvPr/>
        </p:nvSpPr>
        <p:spPr>
          <a:xfrm>
            <a:off x="1026276" y="3246140"/>
            <a:ext cx="10058400" cy="1189580"/>
          </a:xfrm>
          <a:prstGeom prst="roundRect">
            <a:avLst/>
          </a:prstGeom>
          <a:noFill/>
          <a:ln w="19050">
            <a:solidFill>
              <a:srgbClr val="05BE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C04313F-7684-CF7C-AA24-8A40021EECBA}"/>
              </a:ext>
            </a:extLst>
          </p:cNvPr>
          <p:cNvSpPr/>
          <p:nvPr/>
        </p:nvSpPr>
        <p:spPr>
          <a:xfrm>
            <a:off x="1055121" y="1805142"/>
            <a:ext cx="10058400" cy="1189580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420158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03474F-0192-B20F-43A4-F20979B808E7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DD031-50CE-DC00-FC38-2D6D7D150AF9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fld id="{AD8EBCAE-AE9F-4CF2-8274-B44DB8B96F99}" type="slidenum">
              <a:rPr lang="es-ES" sz="20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18</a:t>
            </a:fld>
            <a:endParaRPr lang="es-ES" sz="2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6A6189-1E8A-C902-39C7-743EF138AD97}"/>
              </a:ext>
            </a:extLst>
          </p:cNvPr>
          <p:cNvSpPr/>
          <p:nvPr/>
        </p:nvSpPr>
        <p:spPr>
          <a:xfrm>
            <a:off x="2176272" y="4992624"/>
            <a:ext cx="804672" cy="819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CCF0007-D4EE-BD49-62A0-04BFF3631E2F}"/>
              </a:ext>
            </a:extLst>
          </p:cNvPr>
          <p:cNvSpPr/>
          <p:nvPr/>
        </p:nvSpPr>
        <p:spPr>
          <a:xfrm>
            <a:off x="2336574" y="5768410"/>
            <a:ext cx="1046706" cy="1023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4D0F5C-D298-6C02-B568-C9CC799269DA}"/>
              </a:ext>
            </a:extLst>
          </p:cNvPr>
          <p:cNvSpPr/>
          <p:nvPr/>
        </p:nvSpPr>
        <p:spPr>
          <a:xfrm>
            <a:off x="3328106" y="5860939"/>
            <a:ext cx="804672" cy="8191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334F9-AECA-DE06-4312-EC2F448B0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0"/>
          <a:stretch/>
        </p:blipFill>
        <p:spPr>
          <a:xfrm>
            <a:off x="1864657" y="906433"/>
            <a:ext cx="9332438" cy="5951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25FA4-9658-3392-0FB4-E84E481A8C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169A427-BF7E-C544-3564-B27265CAB6D1}"/>
              </a:ext>
            </a:extLst>
          </p:cNvPr>
          <p:cNvSpPr txBox="1"/>
          <p:nvPr/>
        </p:nvSpPr>
        <p:spPr>
          <a:xfrm>
            <a:off x="307648" y="373875"/>
            <a:ext cx="3825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dirty="0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2024 </a:t>
            </a:r>
            <a:r>
              <a:rPr lang="es-ES" dirty="0" err="1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Highlights</a:t>
            </a:r>
            <a:r>
              <a:rPr lang="es-ES" dirty="0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 </a:t>
            </a:r>
          </a:p>
          <a:p>
            <a:r>
              <a:rPr lang="es-ES" dirty="0" err="1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of</a:t>
            </a:r>
            <a:r>
              <a:rPr lang="es-ES" dirty="0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 RCP LAC </a:t>
            </a:r>
            <a:r>
              <a:rPr lang="es-ES" dirty="0" err="1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Issue-Based</a:t>
            </a:r>
            <a:r>
              <a:rPr lang="es-ES" dirty="0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dirty="0" err="1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Coalitions</a:t>
            </a:r>
            <a:r>
              <a:rPr lang="es-ES" dirty="0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 and </a:t>
            </a:r>
            <a:r>
              <a:rPr lang="es-ES" dirty="0" err="1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Working</a:t>
            </a:r>
            <a:r>
              <a:rPr lang="es-ES" dirty="0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dirty="0" err="1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Groups</a:t>
            </a:r>
            <a:endParaRPr lang="es-ES" dirty="0">
              <a:solidFill>
                <a:srgbClr val="D6A101"/>
              </a:solidFill>
              <a:effectLst/>
              <a:latin typeface="Roboto" panose="02000000000000000000" pitchFamily="2" charset="0"/>
            </a:endParaRPr>
          </a:p>
          <a:p>
            <a:endParaRPr lang="es-GB" dirty="0"/>
          </a:p>
        </p:txBody>
      </p:sp>
    </p:spTree>
    <p:extLst>
      <p:ext uri="{BB962C8B-B14F-4D97-AF65-F5344CB8AC3E}">
        <p14:creationId xmlns:p14="http://schemas.microsoft.com/office/powerpoint/2010/main" val="4185662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C11E75-83F7-D38C-2C2D-5EAE3F738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142" y="875170"/>
            <a:ext cx="10962692" cy="59828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2DD031-50CE-DC00-FC38-2D6D7D150AF9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="1">
                <a:solidFill>
                  <a:schemeClr val="bg1"/>
                </a:solidFill>
                <a:latin typeface="Arial Narrow" panose="020B0606020202030204" pitchFamily="34" charset="0"/>
              </a:rPr>
              <a:t>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25FA4-9658-3392-0FB4-E84E481A8C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CDF4B9-8D67-D6F4-8B38-6AFAD73DE84E}"/>
              </a:ext>
            </a:extLst>
          </p:cNvPr>
          <p:cNvSpPr/>
          <p:nvPr/>
        </p:nvSpPr>
        <p:spPr>
          <a:xfrm>
            <a:off x="11392358" y="6365251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4777A0-22A7-D01F-13AD-6B0F647EF6AD}"/>
              </a:ext>
            </a:extLst>
          </p:cNvPr>
          <p:cNvSpPr txBox="1"/>
          <p:nvPr/>
        </p:nvSpPr>
        <p:spPr>
          <a:xfrm>
            <a:off x="11405956" y="63652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19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D246D1-A4A3-71E4-050D-1FE5D9F098B9}"/>
              </a:ext>
            </a:extLst>
          </p:cNvPr>
          <p:cNvSpPr txBox="1"/>
          <p:nvPr/>
        </p:nvSpPr>
        <p:spPr>
          <a:xfrm>
            <a:off x="581113" y="439986"/>
            <a:ext cx="374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Engagement</a:t>
            </a:r>
            <a:r>
              <a:rPr lang="es-ES" dirty="0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dirty="0" err="1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with</a:t>
            </a:r>
            <a:r>
              <a:rPr lang="es-ES" dirty="0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dirty="0" err="1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External</a:t>
            </a:r>
            <a:r>
              <a:rPr lang="es-ES" dirty="0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dirty="0" err="1">
                <a:solidFill>
                  <a:srgbClr val="D6A101"/>
                </a:solidFill>
                <a:effectLst/>
                <a:latin typeface="Roboto" panose="02000000000000000000" pitchFamily="2" charset="0"/>
              </a:rPr>
              <a:t>Stakeholders</a:t>
            </a:r>
            <a:endParaRPr lang="es-GB" dirty="0"/>
          </a:p>
        </p:txBody>
      </p:sp>
    </p:spTree>
    <p:extLst>
      <p:ext uri="{BB962C8B-B14F-4D97-AF65-F5344CB8AC3E}">
        <p14:creationId xmlns:p14="http://schemas.microsoft.com/office/powerpoint/2010/main" val="2246664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84F13-183D-A376-A2C8-5BA55D60F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MinionPro-Regular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77C3F7-CF97-D2E0-3A04-37F3F4CEF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03474F-0192-B20F-43A4-F20979B808E7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DD031-50CE-DC00-FC38-2D6D7D150AF9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fld id="{CAE96432-AA2F-4D01-BC33-235815870385}" type="slidenum">
              <a:rPr lang="es-ES" sz="20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fld>
            <a:endParaRPr lang="es-ES" sz="2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25FA4-9658-3392-0FB4-E84E481A8C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0E35E4D-8F24-EB1F-0F45-D2BE3E4630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9418609"/>
              </p:ext>
            </p:extLst>
          </p:nvPr>
        </p:nvGraphicFramePr>
        <p:xfrm>
          <a:off x="2850390" y="950072"/>
          <a:ext cx="6060068" cy="4966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2BCC00B-183C-7CF3-F9BD-F44E80429F64}"/>
              </a:ext>
            </a:extLst>
          </p:cNvPr>
          <p:cNvSpPr txBox="1"/>
          <p:nvPr/>
        </p:nvSpPr>
        <p:spPr>
          <a:xfrm>
            <a:off x="2773564" y="1519432"/>
            <a:ext cx="137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200">
                <a:solidFill>
                  <a:srgbClr val="29366D"/>
                </a:solidFill>
                <a:latin typeface="MinionPro-Regular"/>
                <a:ea typeface="Verdana" panose="020B060403050404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3F5B2D-5521-E3CF-EA53-2F89348D2267}"/>
              </a:ext>
            </a:extLst>
          </p:cNvPr>
          <p:cNvSpPr txBox="1"/>
          <p:nvPr/>
        </p:nvSpPr>
        <p:spPr>
          <a:xfrm>
            <a:off x="3265306" y="2657146"/>
            <a:ext cx="1278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200">
                <a:solidFill>
                  <a:srgbClr val="9C0C43"/>
                </a:solidFill>
                <a:latin typeface="MinionPro-Regular"/>
                <a:ea typeface="Verdana" panose="020B060403050404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33DD48-CBD6-AFEB-8635-422186834A38}"/>
              </a:ext>
            </a:extLst>
          </p:cNvPr>
          <p:cNvSpPr txBox="1"/>
          <p:nvPr/>
        </p:nvSpPr>
        <p:spPr>
          <a:xfrm>
            <a:off x="3358070" y="3814054"/>
            <a:ext cx="1093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200">
                <a:solidFill>
                  <a:srgbClr val="CC9B00"/>
                </a:solidFill>
                <a:latin typeface="MinionPro-Regular"/>
                <a:ea typeface="Verdana" panose="020B060403050404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220F86-6765-F134-F2EF-B0F2DABF91F2}"/>
              </a:ext>
            </a:extLst>
          </p:cNvPr>
          <p:cNvSpPr txBox="1"/>
          <p:nvPr/>
        </p:nvSpPr>
        <p:spPr>
          <a:xfrm>
            <a:off x="2912531" y="4970184"/>
            <a:ext cx="1093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200">
                <a:solidFill>
                  <a:srgbClr val="1D7D32"/>
                </a:solidFill>
                <a:latin typeface="MinionPro-Regular"/>
                <a:ea typeface="Verdana" panose="020B0604030504040204" pitchFamily="34" charset="0"/>
                <a:cs typeface="Arial" panose="020B0604020202020204" pitchFamily="34" charset="0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562110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77C3F7-CF97-D2E0-3A04-37F3F4CEF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7836D49-5C2C-1F1F-77A6-3B83E33D940D}"/>
              </a:ext>
            </a:extLst>
          </p:cNvPr>
          <p:cNvSpPr/>
          <p:nvPr/>
        </p:nvSpPr>
        <p:spPr>
          <a:xfrm>
            <a:off x="6222818" y="4139733"/>
            <a:ext cx="4886212" cy="23041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2A8FC97-AF1A-9049-E8E7-DEA50166DBE4}"/>
              </a:ext>
            </a:extLst>
          </p:cNvPr>
          <p:cNvSpPr/>
          <p:nvPr/>
        </p:nvSpPr>
        <p:spPr>
          <a:xfrm>
            <a:off x="1114918" y="4139734"/>
            <a:ext cx="4932596" cy="23041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3474F-0192-B20F-43A4-F20979B808E7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DD031-50CE-DC00-FC38-2D6D7D150AF9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25FA4-9658-3392-0FB4-E84E481A8C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098537-CEFE-72D4-9545-76AABC6F28C5}"/>
              </a:ext>
            </a:extLst>
          </p:cNvPr>
          <p:cNvSpPr/>
          <p:nvPr/>
        </p:nvSpPr>
        <p:spPr>
          <a:xfrm>
            <a:off x="865809" y="2515839"/>
            <a:ext cx="3249928" cy="29809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nionPro-Regular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E64188-32DA-52AD-2079-2C34FF2F6811}"/>
              </a:ext>
            </a:extLst>
          </p:cNvPr>
          <p:cNvSpPr/>
          <p:nvPr/>
        </p:nvSpPr>
        <p:spPr>
          <a:xfrm>
            <a:off x="8239216" y="2564125"/>
            <a:ext cx="3249928" cy="29809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nionPro-Regular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ED809-5C41-DAB8-2659-01AB060B6D29}"/>
              </a:ext>
            </a:extLst>
          </p:cNvPr>
          <p:cNvSpPr txBox="1"/>
          <p:nvPr/>
        </p:nvSpPr>
        <p:spPr>
          <a:xfrm>
            <a:off x="1006029" y="832545"/>
            <a:ext cx="10831550" cy="9130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baseline="30000">
                <a:solidFill>
                  <a:srgbClr val="252827"/>
                </a:solidFill>
                <a:latin typeface="MinionPro-Regular"/>
                <a:ea typeface="Verdana"/>
                <a:cs typeface="Arial"/>
              </a:rPr>
              <a:t>2024 Key Achievements</a:t>
            </a:r>
          </a:p>
          <a:p>
            <a:r>
              <a:rPr lang="en-US" sz="4000" b="1" baseline="30000">
                <a:solidFill>
                  <a:schemeClr val="accent1"/>
                </a:solidFill>
                <a:latin typeface="MinionPro-Regular"/>
                <a:ea typeface="Verdana"/>
                <a:cs typeface="Arial"/>
              </a:rPr>
              <a:t>Other regional priorities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FA2C6-A3CC-D998-CD2F-641727099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286" y="2372873"/>
            <a:ext cx="905001" cy="8954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C54601-4DF8-C51C-CFCE-851C6A0E202B}"/>
              </a:ext>
            </a:extLst>
          </p:cNvPr>
          <p:cNvSpPr txBox="1"/>
          <p:nvPr/>
        </p:nvSpPr>
        <p:spPr>
          <a:xfrm>
            <a:off x="1832614" y="1692804"/>
            <a:ext cx="41149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chemeClr val="accent4"/>
                </a:solidFill>
                <a:effectLst/>
                <a:latin typeface="MinionPro-Regular"/>
                <a:ea typeface="Calibri"/>
                <a:cs typeface="Calibri"/>
              </a:rPr>
              <a:t>Education</a:t>
            </a:r>
            <a:endParaRPr lang="en-US" b="0" i="0" u="none" strike="noStrike" dirty="0">
              <a:solidFill>
                <a:srgbClr val="000000"/>
              </a:solidFill>
              <a:effectLst/>
              <a:latin typeface="MinionPro-Regular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b="1" dirty="0">
                <a:latin typeface="MinionPro-Regular"/>
              </a:rPr>
              <a:t>Future of Education</a:t>
            </a:r>
            <a:r>
              <a:rPr lang="en-US" altLang="en-US" dirty="0">
                <a:latin typeface="MinionPro-Regular"/>
              </a:rPr>
              <a:t> at the 2024 </a:t>
            </a:r>
            <a:r>
              <a:rPr lang="en-US" dirty="0">
                <a:latin typeface="MinionPro-Regular"/>
              </a:rPr>
              <a:t>Regional Forum on Education Policy.</a:t>
            </a:r>
            <a:endParaRPr lang="en-US" altLang="en-US" dirty="0">
              <a:latin typeface="MinionPro-Regular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b="1" dirty="0">
                <a:latin typeface="MinionPro-Regular"/>
              </a:rPr>
              <a:t>Learning </a:t>
            </a:r>
            <a:r>
              <a:rPr lang="en-US" altLang="en-US" dirty="0">
                <a:latin typeface="MinionPro-Regular"/>
              </a:rPr>
              <a:t>Action called on learning poverty and foundational skills.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b="1" dirty="0">
                <a:latin typeface="MinionPro-Regular"/>
              </a:rPr>
              <a:t>Sustainable Education </a:t>
            </a:r>
            <a:r>
              <a:rPr lang="en-US" altLang="en-US" dirty="0">
                <a:latin typeface="MinionPro-Regular"/>
              </a:rPr>
              <a:t>High-level dialogue on financing and education reform.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45B582-518E-3AAD-B1AB-A3E4730453DC}"/>
              </a:ext>
            </a:extLst>
          </p:cNvPr>
          <p:cNvSpPr txBox="1"/>
          <p:nvPr/>
        </p:nvSpPr>
        <p:spPr>
          <a:xfrm>
            <a:off x="1888894" y="4339623"/>
            <a:ext cx="3994857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b="1" i="0" dirty="0">
                <a:solidFill>
                  <a:schemeClr val="accent4"/>
                </a:solidFill>
                <a:effectLst/>
                <a:latin typeface="MinionPro-Regular"/>
                <a:ea typeface="Calibri"/>
                <a:cs typeface="Calibri"/>
              </a:rPr>
              <a:t>Food Systems</a:t>
            </a:r>
            <a:endParaRPr lang="en-US" altLang="en-US" dirty="0">
              <a:solidFill>
                <a:schemeClr val="accent4"/>
              </a:solidFill>
              <a:latin typeface="MinionPro-Regular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MinionPro-Regular"/>
              </a:rPr>
              <a:t>The UN Task Force </a:t>
            </a:r>
            <a:r>
              <a:rPr lang="en-US" altLang="en-US" dirty="0">
                <a:latin typeface="MinionPro-Regular"/>
              </a:rPr>
              <a:t>capacity-building, partnerships and Convergence Initiative.</a:t>
            </a:r>
            <a:endParaRPr lang="en-US" b="1" dirty="0">
              <a:solidFill>
                <a:srgbClr val="FFC000"/>
              </a:solidFill>
              <a:latin typeface="MinionPro-Regular"/>
              <a:ea typeface="Calibri"/>
              <a:cs typeface="Calibri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b="1" dirty="0">
                <a:latin typeface="MinionPro-Regular"/>
              </a:rPr>
              <a:t>Joint report “</a:t>
            </a:r>
            <a:r>
              <a:rPr lang="en-US" b="1" dirty="0">
                <a:latin typeface="MinionPro-Regular"/>
              </a:rPr>
              <a:t>Financing for Food Security and Nutrition in LAC”</a:t>
            </a:r>
            <a:r>
              <a:rPr lang="en-US" altLang="en-US" dirty="0">
                <a:latin typeface="MinionPro-Regular"/>
              </a:rPr>
              <a:t>.</a:t>
            </a:r>
            <a:endParaRPr lang="en-US" b="1" i="0" dirty="0">
              <a:solidFill>
                <a:schemeClr val="accent4"/>
              </a:solidFill>
              <a:effectLst/>
              <a:latin typeface="MinionPro-Regular"/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6C7311-1DBE-A605-08BE-253ADFD1E77E}"/>
              </a:ext>
            </a:extLst>
          </p:cNvPr>
          <p:cNvSpPr txBox="1"/>
          <p:nvPr/>
        </p:nvSpPr>
        <p:spPr>
          <a:xfrm>
            <a:off x="7023490" y="1701275"/>
            <a:ext cx="42142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chemeClr val="accent4"/>
                </a:solidFill>
                <a:effectLst/>
                <a:latin typeface="MinionPro-Regular"/>
                <a:ea typeface="Calibri"/>
                <a:cs typeface="Calibri"/>
              </a:rPr>
              <a:t>Health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-Regular"/>
              </a:rPr>
              <a:t>Health investment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-Regular"/>
              </a:rPr>
              <a:t> Joint document on policy gaps for SDG achievement.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b="1" dirty="0">
                <a:latin typeface="MinionPro-Regular"/>
              </a:rPr>
              <a:t>HIV</a:t>
            </a:r>
            <a:r>
              <a:rPr lang="en-US" dirty="0">
                <a:latin typeface="MinionPro-Regular"/>
              </a:rPr>
              <a:t> Expanded access to testing, treatment and prevention.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-Regular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-Regular"/>
              </a:rPr>
              <a:t>Maternal and </a:t>
            </a:r>
            <a:r>
              <a:rPr lang="en-US" altLang="en-US" b="1" dirty="0">
                <a:latin typeface="MinionPro-Regular"/>
              </a:rPr>
              <a:t>a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-Regular"/>
              </a:rPr>
              <a:t>dolescent </a:t>
            </a:r>
            <a:r>
              <a:rPr lang="en-US" altLang="en-US" b="1" dirty="0">
                <a:latin typeface="MinionPro-Regular"/>
              </a:rPr>
              <a:t>h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-Regular"/>
              </a:rPr>
              <a:t>ealth </a:t>
            </a:r>
            <a:r>
              <a:rPr lang="en-US" altLang="en-US" dirty="0">
                <a:latin typeface="MinionPro-Regular"/>
              </a:rPr>
              <a:t>Strategies for m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-Regular"/>
              </a:rPr>
              <a:t>aternal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-Regular"/>
              </a:rPr>
              <a:t>mortality reduction and adolescent healthcare.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44AB96-BE45-39A5-0C1F-6D5C76C8C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552" y="4781235"/>
            <a:ext cx="773816" cy="8294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CD58EA-AC66-3E79-6DB9-90BC8ED9F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7444" y="2431982"/>
            <a:ext cx="828791" cy="8097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74E6C2-65AF-91BC-2C5A-70BAE5E80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8958" y="4894348"/>
            <a:ext cx="914528" cy="8573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E486E50-CEAA-C27F-4222-C13791E23AC4}"/>
              </a:ext>
            </a:extLst>
          </p:cNvPr>
          <p:cNvSpPr txBox="1"/>
          <p:nvPr/>
        </p:nvSpPr>
        <p:spPr>
          <a:xfrm>
            <a:off x="7162432" y="4308484"/>
            <a:ext cx="39596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chemeClr val="accent4"/>
                </a:solidFill>
                <a:effectLst/>
                <a:latin typeface="MinionPro-Regular"/>
                <a:ea typeface="Calibri"/>
                <a:cs typeface="Calibri"/>
              </a:rPr>
              <a:t>Digital Transformation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MinionPro-Regular"/>
              </a:rPr>
              <a:t>AI </a:t>
            </a:r>
            <a:r>
              <a:rPr lang="en-US" altLang="en-US" dirty="0">
                <a:latin typeface="MinionPro-Regular"/>
              </a:rPr>
              <a:t>UN-led discussion group fostering joint efforts on AI and development.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b="1" dirty="0">
                <a:latin typeface="MinionPro-Regular"/>
              </a:rPr>
              <a:t>EU-LAC Digital Alliance </a:t>
            </a:r>
            <a:r>
              <a:rPr lang="en-US" altLang="en-US" dirty="0">
                <a:latin typeface="MinionPro-Regular"/>
              </a:rPr>
              <a:t>High-level dialogues on connectivity, inclusion, AI, and synergies with global initiatives.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89547C3-8219-870E-A442-C893875272A2}"/>
              </a:ext>
            </a:extLst>
          </p:cNvPr>
          <p:cNvSpPr/>
          <p:nvPr/>
        </p:nvSpPr>
        <p:spPr>
          <a:xfrm>
            <a:off x="1114918" y="1668517"/>
            <a:ext cx="4913728" cy="230418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4B0E7FA-CB67-C76B-25D8-593F844FC173}"/>
              </a:ext>
            </a:extLst>
          </p:cNvPr>
          <p:cNvSpPr/>
          <p:nvPr/>
        </p:nvSpPr>
        <p:spPr>
          <a:xfrm>
            <a:off x="6198701" y="1679662"/>
            <a:ext cx="4910328" cy="230418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405523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circles and dots&#10;&#10;Description automatically generated with low confidence">
            <a:extLst>
              <a:ext uri="{FF2B5EF4-FFF2-40B4-BE49-F238E27FC236}">
                <a16:creationId xmlns:a16="http://schemas.microsoft.com/office/drawing/2014/main" id="{E3693F89-0191-2964-DAAB-6C3036CAB9A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31575A6-0C99-FEBA-2F05-7385A964F87D}"/>
              </a:ext>
            </a:extLst>
          </p:cNvPr>
          <p:cNvSpPr txBox="1"/>
          <p:nvPr/>
        </p:nvSpPr>
        <p:spPr>
          <a:xfrm>
            <a:off x="5139431" y="3075057"/>
            <a:ext cx="648069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inionPro-Regular"/>
              </a:rPr>
              <a:t>A way forward</a:t>
            </a:r>
          </a:p>
        </p:txBody>
      </p:sp>
    </p:spTree>
    <p:extLst>
      <p:ext uri="{BB962C8B-B14F-4D97-AF65-F5344CB8AC3E}">
        <p14:creationId xmlns:p14="http://schemas.microsoft.com/office/powerpoint/2010/main" val="1790341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77C3F7-CF97-D2E0-3A04-37F3F4CEF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EEB63E9-5638-91C5-ED61-FBB174C65DE1}"/>
              </a:ext>
            </a:extLst>
          </p:cNvPr>
          <p:cNvSpPr/>
          <p:nvPr/>
        </p:nvSpPr>
        <p:spPr>
          <a:xfrm>
            <a:off x="1093970" y="2224885"/>
            <a:ext cx="3087255" cy="3563171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3474F-0192-B20F-43A4-F20979B808E7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DD031-50CE-DC00-FC38-2D6D7D150AF9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="1">
                <a:solidFill>
                  <a:schemeClr val="bg1"/>
                </a:solidFill>
                <a:latin typeface="Arial Narrow" panose="020B0606020202030204" pitchFamily="34" charset="0"/>
              </a:rPr>
              <a:t>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25FA4-9658-3392-0FB4-E84E481A8C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F63E35-B67C-9382-3B76-06F5514E24FF}"/>
              </a:ext>
            </a:extLst>
          </p:cNvPr>
          <p:cNvSpPr txBox="1"/>
          <p:nvPr/>
        </p:nvSpPr>
        <p:spPr>
          <a:xfrm>
            <a:off x="1009953" y="984945"/>
            <a:ext cx="540207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baseline="30000">
                <a:solidFill>
                  <a:srgbClr val="252827"/>
                </a:solidFill>
                <a:latin typeface="MinionPro-Regular"/>
                <a:ea typeface="Verdana"/>
                <a:cs typeface="Arial"/>
              </a:rPr>
              <a:t>Regional Collaborative Platform </a:t>
            </a:r>
            <a:endParaRPr lang="en-US" sz="4000" b="1" baseline="30000">
              <a:solidFill>
                <a:srgbClr val="252827"/>
              </a:solidFill>
              <a:latin typeface="MinionPro-Regular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4000" b="1" baseline="30000">
                <a:solidFill>
                  <a:schemeClr val="accent1"/>
                </a:solidFill>
                <a:latin typeface="MinionPro-Regular"/>
                <a:ea typeface="Verdana" panose="020B0604030504040204" pitchFamily="34" charset="0"/>
                <a:cs typeface="Arial" panose="020B0604020202020204" pitchFamily="34" charset="0"/>
              </a:rPr>
              <a:t>2025 Key Priorities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0E25C2-3E2D-1B8E-68A6-70D5D814532A}"/>
              </a:ext>
            </a:extLst>
          </p:cNvPr>
          <p:cNvSpPr/>
          <p:nvPr/>
        </p:nvSpPr>
        <p:spPr>
          <a:xfrm>
            <a:off x="2271697" y="1946051"/>
            <a:ext cx="625343" cy="604562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PA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656DC9-50BB-EC67-2AC3-AF8AE6A52C62}"/>
              </a:ext>
            </a:extLst>
          </p:cNvPr>
          <p:cNvSpPr txBox="1"/>
          <p:nvPr/>
        </p:nvSpPr>
        <p:spPr>
          <a:xfrm>
            <a:off x="2430838" y="206366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b="1">
                <a:solidFill>
                  <a:schemeClr val="bg1"/>
                </a:solidFill>
                <a:latin typeface="MinionPro-Regular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03A4F5-3F14-3605-DF9D-FA9A755F5125}"/>
              </a:ext>
            </a:extLst>
          </p:cNvPr>
          <p:cNvSpPr txBox="1"/>
          <p:nvPr/>
        </p:nvSpPr>
        <p:spPr>
          <a:xfrm>
            <a:off x="1318133" y="3024210"/>
            <a:ext cx="253021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A" sz="1600" b="1" i="0" u="none" strike="noStrike" baseline="0" err="1">
                <a:solidFill>
                  <a:schemeClr val="accent1"/>
                </a:solidFill>
                <a:latin typeface="MinionPro-Regular"/>
              </a:rPr>
              <a:t>Promoting</a:t>
            </a:r>
            <a:r>
              <a:rPr lang="es-PA" sz="1600" b="1" i="0" u="none" strike="noStrike" baseline="0">
                <a:solidFill>
                  <a:schemeClr val="accent1"/>
                </a:solidFill>
                <a:latin typeface="MinionPro-Regular"/>
              </a:rPr>
              <a:t> regional </a:t>
            </a:r>
            <a:r>
              <a:rPr lang="es-PA" sz="1600" b="1" i="0" u="none" strike="noStrike" baseline="0" err="1">
                <a:solidFill>
                  <a:schemeClr val="accent1"/>
                </a:solidFill>
                <a:latin typeface="MinionPro-Regular"/>
              </a:rPr>
              <a:t>coherence</a:t>
            </a:r>
            <a:r>
              <a:rPr lang="es-PA" sz="1600" b="1" i="0" u="none" strike="noStrike" baseline="0">
                <a:solidFill>
                  <a:schemeClr val="accent1"/>
                </a:solidFill>
                <a:latin typeface="MinionPro-Regular"/>
              </a:rPr>
              <a:t> </a:t>
            </a:r>
            <a:r>
              <a:rPr lang="es-PA" sz="1600" b="1" i="0" u="none" strike="noStrike" baseline="0" err="1">
                <a:solidFill>
                  <a:schemeClr val="accent1"/>
                </a:solidFill>
                <a:latin typeface="MinionPro-Regular"/>
              </a:rPr>
              <a:t>regarding</a:t>
            </a:r>
            <a:r>
              <a:rPr lang="es-PA" sz="1600" b="1" i="0" u="none" strike="noStrike" baseline="0">
                <a:solidFill>
                  <a:schemeClr val="accent1"/>
                </a:solidFill>
                <a:latin typeface="MinionPro-Regular"/>
              </a:rPr>
              <a:t> </a:t>
            </a:r>
            <a:r>
              <a:rPr lang="en-US" sz="1600" b="1" i="0" u="none" strike="noStrike" baseline="0">
                <a:solidFill>
                  <a:schemeClr val="accent1"/>
                </a:solidFill>
                <a:latin typeface="MinionPro-Regular"/>
              </a:rPr>
              <a:t>global priorities and initiatives </a:t>
            </a:r>
            <a:r>
              <a:rPr lang="en-US" sz="1600" b="0" i="0" u="none" strike="noStrike" baseline="0">
                <a:latin typeface="MinionPro-Regular"/>
              </a:rPr>
              <a:t>such as the Pact for the Future, the Global Digital Compact and the Declaration on Future </a:t>
            </a:r>
            <a:r>
              <a:rPr lang="es-PA" sz="1600" err="1">
                <a:latin typeface="MinionPro-Regular"/>
              </a:rPr>
              <a:t>Generations</a:t>
            </a:r>
            <a:r>
              <a:rPr lang="es-PA" sz="1600" b="0" i="0" u="none" strike="noStrike" baseline="0">
                <a:latin typeface="MinionPro-Regular"/>
              </a:rPr>
              <a:t>.</a:t>
            </a:r>
            <a:endParaRPr lang="es-PA" sz="1600">
              <a:latin typeface="MinionPro-Regular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5646A8-0C41-8BF4-3E59-C13AD8296611}"/>
              </a:ext>
            </a:extLst>
          </p:cNvPr>
          <p:cNvSpPr txBox="1"/>
          <p:nvPr/>
        </p:nvSpPr>
        <p:spPr>
          <a:xfrm>
            <a:off x="4659466" y="2501221"/>
            <a:ext cx="279571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0" u="none" strike="noStrike" baseline="0">
                <a:solidFill>
                  <a:schemeClr val="accent1"/>
                </a:solidFill>
                <a:latin typeface="MinionPro-Regular"/>
              </a:rPr>
              <a:t>Enhancing regional support for the acceleration on the achievement of the SDGs </a:t>
            </a:r>
            <a:r>
              <a:rPr lang="en-US" sz="1600" b="0" i="0" u="none" strike="noStrike" baseline="0">
                <a:latin typeface="MinionPro-Regular"/>
              </a:rPr>
              <a:t>at the subregional level and </a:t>
            </a:r>
            <a:r>
              <a:rPr lang="es-PA" sz="1600" b="0" i="0" u="none" strike="noStrike" baseline="0">
                <a:latin typeface="MinionPro-Regular"/>
              </a:rPr>
              <a:t>in </a:t>
            </a:r>
            <a:r>
              <a:rPr lang="es-PA" sz="1600" b="0" i="0" u="none" strike="noStrike" baseline="0" err="1">
                <a:latin typeface="MinionPro-Regular"/>
              </a:rPr>
              <a:t>cross-border</a:t>
            </a:r>
            <a:r>
              <a:rPr lang="es-PA" sz="1600" b="0" i="0" u="none" strike="noStrike" baseline="0">
                <a:latin typeface="MinionPro-Regular"/>
              </a:rPr>
              <a:t> and </a:t>
            </a:r>
            <a:r>
              <a:rPr lang="es-PA" sz="1600" b="0" i="0" u="none" strike="noStrike" baseline="0" err="1">
                <a:latin typeface="MinionPro-Regular"/>
              </a:rPr>
              <a:t>transboundary</a:t>
            </a:r>
            <a:r>
              <a:rPr lang="es-PA" sz="1600" b="0" i="0" u="none" strike="noStrike" baseline="0">
                <a:latin typeface="MinionPro-Regular"/>
              </a:rPr>
              <a:t> </a:t>
            </a:r>
            <a:r>
              <a:rPr lang="es-PA" sz="1600" b="0" i="0" u="none" strike="noStrike" baseline="0" err="1">
                <a:latin typeface="MinionPro-Regular"/>
              </a:rPr>
              <a:t>contexts</a:t>
            </a:r>
            <a:r>
              <a:rPr lang="es-PA" sz="1600" b="0" i="0" u="none" strike="noStrike" baseline="0">
                <a:latin typeface="MinionPro-Regular"/>
              </a:rPr>
              <a:t>, </a:t>
            </a:r>
            <a:r>
              <a:rPr lang="es-PA" sz="1600" b="0" i="0" u="none" strike="noStrike" baseline="0" err="1">
                <a:latin typeface="MinionPro-Regular"/>
              </a:rPr>
              <a:t>including</a:t>
            </a:r>
            <a:r>
              <a:rPr lang="es-PA" sz="1600" b="0" i="0" u="none" strike="noStrike" baseline="0">
                <a:latin typeface="MinionPro-Regular"/>
              </a:rPr>
              <a:t> </a:t>
            </a:r>
            <a:r>
              <a:rPr lang="es-PA" sz="1600" b="0" i="0" u="none" strike="noStrike" baseline="0" err="1">
                <a:latin typeface="MinionPro-Regular"/>
              </a:rPr>
              <a:t>those</a:t>
            </a:r>
            <a:r>
              <a:rPr lang="es-PA" sz="1600" b="0" i="0" u="none" strike="noStrike" baseline="0">
                <a:latin typeface="MinionPro-Regular"/>
              </a:rPr>
              <a:t> </a:t>
            </a:r>
            <a:r>
              <a:rPr lang="es-PA" sz="1600" b="0" i="0" u="none" strike="noStrike" baseline="0" err="1">
                <a:latin typeface="MinionPro-Regular"/>
              </a:rPr>
              <a:t>identified</a:t>
            </a:r>
            <a:r>
              <a:rPr lang="es-PA" sz="1600" b="0" i="0" u="none" strike="noStrike" baseline="0">
                <a:latin typeface="MinionPro-Regular"/>
              </a:rPr>
              <a:t> </a:t>
            </a:r>
            <a:r>
              <a:rPr lang="en-US" sz="1600" b="0" i="0" u="none" strike="noStrike" baseline="0">
                <a:latin typeface="MinionPro-Regular"/>
              </a:rPr>
              <a:t>through the Forum of the Countries of Latin America and the Caribbean on Sustainable Development and the High-level </a:t>
            </a:r>
            <a:r>
              <a:rPr lang="es-PA" sz="1600" b="0" i="0" u="none" strike="noStrike" baseline="0" err="1">
                <a:latin typeface="MinionPro-Regular"/>
              </a:rPr>
              <a:t>Political</a:t>
            </a:r>
            <a:r>
              <a:rPr lang="es-PA" sz="1600" b="0" i="0" u="none" strike="noStrike" baseline="0">
                <a:latin typeface="MinionPro-Regular"/>
              </a:rPr>
              <a:t> Forum </a:t>
            </a:r>
            <a:r>
              <a:rPr lang="es-PA" sz="1600" b="0" i="0" u="none" strike="noStrike" baseline="0" err="1">
                <a:latin typeface="MinionPro-Regular"/>
              </a:rPr>
              <a:t>on</a:t>
            </a:r>
            <a:r>
              <a:rPr lang="es-PA" sz="1600" b="0" i="0" u="none" strike="noStrike" baseline="0">
                <a:latin typeface="MinionPro-Regular"/>
              </a:rPr>
              <a:t> </a:t>
            </a:r>
            <a:r>
              <a:rPr lang="es-PA" sz="1600" b="0" i="0" u="none" strike="noStrike" baseline="0" err="1">
                <a:latin typeface="MinionPro-Regular"/>
              </a:rPr>
              <a:t>Sustainable</a:t>
            </a:r>
            <a:r>
              <a:rPr lang="es-PA" sz="1600" b="0" i="0" u="none" strike="noStrike" baseline="0">
                <a:latin typeface="MinionPro-Regular"/>
              </a:rPr>
              <a:t> Development.</a:t>
            </a:r>
            <a:endParaRPr lang="es-PA" sz="1600">
              <a:latin typeface="MinionPro-Regula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205F73-C237-C833-92E4-15FD3C096328}"/>
              </a:ext>
            </a:extLst>
          </p:cNvPr>
          <p:cNvSpPr txBox="1"/>
          <p:nvPr/>
        </p:nvSpPr>
        <p:spPr>
          <a:xfrm>
            <a:off x="7976073" y="2654879"/>
            <a:ext cx="296154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A" sz="1600" b="1" i="0" u="none" strike="noStrike" baseline="0" err="1">
                <a:solidFill>
                  <a:schemeClr val="accent1"/>
                </a:solidFill>
                <a:latin typeface="MinionPro-Regular"/>
              </a:rPr>
              <a:t>Building</a:t>
            </a:r>
            <a:r>
              <a:rPr lang="es-PA" sz="1600" b="1" i="0" u="none" strike="noStrike" baseline="0">
                <a:solidFill>
                  <a:schemeClr val="accent1"/>
                </a:solidFill>
                <a:latin typeface="MinionPro-Regular"/>
              </a:rPr>
              <a:t> </a:t>
            </a:r>
            <a:r>
              <a:rPr lang="es-PA" sz="1600" b="1" i="0" u="none" strike="noStrike" baseline="0" err="1">
                <a:solidFill>
                  <a:schemeClr val="accent1"/>
                </a:solidFill>
                <a:latin typeface="MinionPro-Regular"/>
              </a:rPr>
              <a:t>partnerships</a:t>
            </a:r>
            <a:r>
              <a:rPr lang="es-PA" sz="1600" b="1" i="0" u="none" strike="noStrike" baseline="0">
                <a:solidFill>
                  <a:schemeClr val="accent1"/>
                </a:solidFill>
                <a:latin typeface="MinionPro-Regular"/>
              </a:rPr>
              <a:t> </a:t>
            </a:r>
            <a:r>
              <a:rPr lang="es-PA" sz="1600" b="1" i="0" u="none" strike="noStrike" baseline="0" err="1">
                <a:solidFill>
                  <a:schemeClr val="accent1"/>
                </a:solidFill>
                <a:latin typeface="MinionPro-Regular"/>
              </a:rPr>
              <a:t>with</a:t>
            </a:r>
            <a:r>
              <a:rPr lang="es-PA" sz="1600" b="1" i="0" u="none" strike="noStrike" baseline="0">
                <a:solidFill>
                  <a:schemeClr val="accent1"/>
                </a:solidFill>
                <a:latin typeface="MinionPro-Regular"/>
              </a:rPr>
              <a:t> regional </a:t>
            </a:r>
            <a:r>
              <a:rPr lang="es-PA" sz="1600" b="1" i="0" u="none" strike="noStrike" baseline="0" err="1">
                <a:solidFill>
                  <a:schemeClr val="accent1"/>
                </a:solidFill>
                <a:latin typeface="MinionPro-Regular"/>
              </a:rPr>
              <a:t>partners</a:t>
            </a:r>
            <a:r>
              <a:rPr lang="es-PA" sz="1600" b="1" i="0" u="none" strike="noStrike" baseline="0">
                <a:solidFill>
                  <a:schemeClr val="accent1"/>
                </a:solidFill>
                <a:latin typeface="MinionPro-Regular"/>
              </a:rPr>
              <a:t>, </a:t>
            </a:r>
            <a:r>
              <a:rPr lang="es-PA" sz="1600" b="1" i="0" u="none" strike="noStrike" baseline="0" err="1">
                <a:solidFill>
                  <a:schemeClr val="accent1"/>
                </a:solidFill>
                <a:latin typeface="MinionPro-Regular"/>
              </a:rPr>
              <a:t>international</a:t>
            </a:r>
            <a:r>
              <a:rPr lang="es-PA" sz="1600" b="1" i="0" u="none" strike="noStrike" baseline="0">
                <a:solidFill>
                  <a:schemeClr val="accent1"/>
                </a:solidFill>
                <a:latin typeface="MinionPro-Regular"/>
              </a:rPr>
              <a:t> </a:t>
            </a:r>
            <a:r>
              <a:rPr lang="es-PA" sz="1600" b="1" i="0" u="none" strike="noStrike" baseline="0" err="1">
                <a:solidFill>
                  <a:schemeClr val="accent1"/>
                </a:solidFill>
                <a:latin typeface="MinionPro-Regular"/>
              </a:rPr>
              <a:t>finance</a:t>
            </a:r>
            <a:r>
              <a:rPr lang="es-PA" sz="1600" b="1" i="0" u="none" strike="noStrike" baseline="0">
                <a:solidFill>
                  <a:schemeClr val="accent1"/>
                </a:solidFill>
                <a:latin typeface="MinionPro-Regular"/>
              </a:rPr>
              <a:t> </a:t>
            </a:r>
            <a:r>
              <a:rPr lang="es-PA" sz="1600" b="1" i="0" u="none" strike="noStrike" baseline="0" err="1">
                <a:solidFill>
                  <a:schemeClr val="accent1"/>
                </a:solidFill>
                <a:latin typeface="MinionPro-Regular"/>
              </a:rPr>
              <a:t>institutions</a:t>
            </a:r>
            <a:r>
              <a:rPr lang="es-PA" sz="1600" b="1" i="0" u="none" strike="noStrike" baseline="0">
                <a:solidFill>
                  <a:schemeClr val="accent1"/>
                </a:solidFill>
                <a:latin typeface="MinionPro-Regular"/>
              </a:rPr>
              <a:t> and </a:t>
            </a:r>
            <a:r>
              <a:rPr lang="es-PA" sz="1600" b="1" i="0" u="none" strike="noStrike" baseline="0" err="1">
                <a:solidFill>
                  <a:schemeClr val="accent1"/>
                </a:solidFill>
                <a:latin typeface="MinionPro-Regular"/>
              </a:rPr>
              <a:t>other</a:t>
            </a:r>
            <a:r>
              <a:rPr lang="es-PA" sz="1600" b="1" i="0" u="none" strike="noStrike" baseline="0">
                <a:solidFill>
                  <a:schemeClr val="accent1"/>
                </a:solidFill>
                <a:latin typeface="MinionPro-Regular"/>
              </a:rPr>
              <a:t> subregional</a:t>
            </a:r>
          </a:p>
          <a:p>
            <a:pPr algn="ctr"/>
            <a:r>
              <a:rPr lang="en-US" sz="1600" b="1" i="0" u="none" strike="noStrike" baseline="0">
                <a:solidFill>
                  <a:schemeClr val="accent1"/>
                </a:solidFill>
                <a:latin typeface="MinionPro-Regular"/>
              </a:rPr>
              <a:t>development actors</a:t>
            </a:r>
            <a:r>
              <a:rPr lang="en-US" sz="1600" b="1">
                <a:solidFill>
                  <a:schemeClr val="accent1"/>
                </a:solidFill>
                <a:latin typeface="MinionPro-Regular"/>
              </a:rPr>
              <a:t> </a:t>
            </a:r>
            <a:r>
              <a:rPr lang="en-US" sz="1600" b="0" i="0" u="none" strike="noStrike" baseline="0">
                <a:latin typeface="MinionPro-Regular"/>
              </a:rPr>
              <a:t>to advance the implementation of the 2030 Agenda and the SDGs in the region, prioritizing human </a:t>
            </a:r>
            <a:r>
              <a:rPr lang="es-PA" sz="1600" b="0" i="0" u="none" strike="noStrike" baseline="0" err="1">
                <a:latin typeface="MinionPro-Regular"/>
              </a:rPr>
              <a:t>mobility</a:t>
            </a:r>
            <a:r>
              <a:rPr lang="es-PA" sz="1600" b="0" i="0" u="none" strike="noStrike" baseline="0">
                <a:latin typeface="MinionPro-Regular"/>
              </a:rPr>
              <a:t> and </a:t>
            </a:r>
            <a:r>
              <a:rPr lang="es-PA" sz="1600" b="0" i="0" u="none" strike="noStrike" baseline="0" err="1">
                <a:latin typeface="MinionPro-Regular"/>
              </a:rPr>
              <a:t>transnational</a:t>
            </a:r>
            <a:r>
              <a:rPr lang="es-PA" sz="1600" b="0" i="0" u="none" strike="noStrike" baseline="0">
                <a:latin typeface="MinionPro-Regular"/>
              </a:rPr>
              <a:t> </a:t>
            </a:r>
            <a:r>
              <a:rPr lang="es-PA" sz="1600" b="0" i="0" u="none" strike="noStrike" baseline="0" err="1">
                <a:latin typeface="MinionPro-Regular"/>
              </a:rPr>
              <a:t>organized</a:t>
            </a:r>
            <a:r>
              <a:rPr lang="es-PA" sz="1600" b="0" i="0" u="none" strike="noStrike" baseline="0">
                <a:latin typeface="MinionPro-Regular"/>
              </a:rPr>
              <a:t> </a:t>
            </a:r>
            <a:r>
              <a:rPr lang="en-US" sz="1600" b="0" i="0" u="none" strike="noStrike" baseline="0">
                <a:latin typeface="MinionPro-Regular"/>
              </a:rPr>
              <a:t>crime as key areas for partnership </a:t>
            </a:r>
            <a:r>
              <a:rPr lang="es-PA" sz="1600" b="0" i="0" u="none" strike="noStrike" baseline="0" err="1">
                <a:latin typeface="MinionPro-Regular"/>
              </a:rPr>
              <a:t>building</a:t>
            </a:r>
            <a:r>
              <a:rPr lang="es-PA" sz="1600" b="0" i="0" u="none" strike="noStrike" baseline="0">
                <a:latin typeface="MinionPro-Regular"/>
              </a:rPr>
              <a:t>.</a:t>
            </a:r>
            <a:endParaRPr lang="es-PA" sz="1600">
              <a:latin typeface="MinionPro-Regular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DD1FF2B-A530-B68F-244C-349133B7C0F4}"/>
              </a:ext>
            </a:extLst>
          </p:cNvPr>
          <p:cNvSpPr/>
          <p:nvPr/>
        </p:nvSpPr>
        <p:spPr>
          <a:xfrm>
            <a:off x="4502843" y="2224885"/>
            <a:ext cx="3108960" cy="356954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72579CF-3E94-2A5F-1CFF-26D90C22CDA8}"/>
              </a:ext>
            </a:extLst>
          </p:cNvPr>
          <p:cNvSpPr/>
          <p:nvPr/>
        </p:nvSpPr>
        <p:spPr>
          <a:xfrm>
            <a:off x="7902368" y="2218511"/>
            <a:ext cx="3108960" cy="356954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BEFE17F-FEA9-1054-E022-BF0D115076B6}"/>
              </a:ext>
            </a:extLst>
          </p:cNvPr>
          <p:cNvSpPr/>
          <p:nvPr/>
        </p:nvSpPr>
        <p:spPr>
          <a:xfrm>
            <a:off x="5759057" y="1898633"/>
            <a:ext cx="625343" cy="604562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PA">
              <a:solidFill>
                <a:schemeClr val="accent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BEAF0A-55CA-E93D-001B-AFB475374F78}"/>
              </a:ext>
            </a:extLst>
          </p:cNvPr>
          <p:cNvSpPr txBox="1"/>
          <p:nvPr/>
        </p:nvSpPr>
        <p:spPr>
          <a:xfrm>
            <a:off x="5927201" y="200149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b="1">
                <a:solidFill>
                  <a:schemeClr val="bg1"/>
                </a:solidFill>
                <a:latin typeface="MinionPro-Regular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088CADB-CE93-A844-4114-FD9F6D707EBD}"/>
              </a:ext>
            </a:extLst>
          </p:cNvPr>
          <p:cNvSpPr/>
          <p:nvPr/>
        </p:nvSpPr>
        <p:spPr>
          <a:xfrm>
            <a:off x="9086146" y="1896659"/>
            <a:ext cx="625343" cy="604562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PA">
              <a:solidFill>
                <a:schemeClr val="accent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384D0E-EBA9-655B-B4DE-17EDCF166975}"/>
              </a:ext>
            </a:extLst>
          </p:cNvPr>
          <p:cNvSpPr txBox="1"/>
          <p:nvPr/>
        </p:nvSpPr>
        <p:spPr>
          <a:xfrm>
            <a:off x="9254290" y="201427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b="1">
                <a:solidFill>
                  <a:schemeClr val="bg1"/>
                </a:solidFill>
                <a:latin typeface="MinionPro-Regula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87679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26209E-B03D-183F-780D-776C1C8B3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1535EDF-12D6-053E-95E5-5101E7368F55}"/>
              </a:ext>
            </a:extLst>
          </p:cNvPr>
          <p:cNvSpPr txBox="1"/>
          <p:nvPr/>
        </p:nvSpPr>
        <p:spPr>
          <a:xfrm>
            <a:off x="6752560" y="2548041"/>
            <a:ext cx="241428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inionPro-Regular"/>
              </a:rPr>
              <a:t>Thank you</a:t>
            </a:r>
          </a:p>
        </p:txBody>
      </p:sp>
      <p:pic>
        <p:nvPicPr>
          <p:cNvPr id="3" name="Imagen 2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A0C8B4C4-075D-1BD8-34C8-93622FD37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536" y="1879126"/>
            <a:ext cx="4221622" cy="19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32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fliegend, farbig, Halskettchen enthält.&#10;&#10;Automatisch generierte Beschreibung">
            <a:extLst>
              <a:ext uri="{FF2B5EF4-FFF2-40B4-BE49-F238E27FC236}">
                <a16:creationId xmlns:a16="http://schemas.microsoft.com/office/drawing/2014/main" id="{8897E0EF-46DE-E402-370E-BAF6FC002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55C79FA-0946-3113-09D3-92B82A0BB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DAD68A-BA26-4F3C-8F90-F452B01CC074}" type="slidenum">
              <a:rPr lang="en-US" smtClean="0"/>
              <a:pPr/>
              <a:t>3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19FED686-EBC7-6F15-A138-19B193EF60AE}"/>
              </a:ext>
            </a:extLst>
          </p:cNvPr>
          <p:cNvSpPr txBox="1"/>
          <p:nvPr/>
        </p:nvSpPr>
        <p:spPr>
          <a:xfrm>
            <a:off x="4873101" y="2950904"/>
            <a:ext cx="648069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MinionPro-Regular"/>
              </a:rPr>
              <a:t>Overview of the RCP LAC</a:t>
            </a:r>
            <a:br>
              <a:rPr lang="en-US" sz="3600" b="1">
                <a:latin typeface="MinionPro-Regular"/>
              </a:rPr>
            </a:br>
            <a:r>
              <a:rPr lang="en-US" sz="3600" b="1">
                <a:solidFill>
                  <a:schemeClr val="bg1"/>
                </a:solidFill>
                <a:latin typeface="MinionPro-Regular"/>
              </a:rPr>
              <a:t>and its working mechanisms</a:t>
            </a:r>
            <a:endParaRPr lang="en-US" sz="3600" b="1">
              <a:solidFill>
                <a:schemeClr val="bg1"/>
              </a:solidFill>
              <a:latin typeface="MinionPro-Regular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090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84F13-183D-A376-A2C8-5BA55D60F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MinionPro-Regular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77C3F7-CF97-D2E0-3A04-37F3F4CEF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03474F-0192-B20F-43A4-F20979B808E7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DD031-50CE-DC00-FC38-2D6D7D150AF9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="1">
                <a:solidFill>
                  <a:schemeClr val="bg1"/>
                </a:solidFill>
                <a:latin typeface="Arial Narrow" panose="020B0606020202030204" pitchFamily="34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25FA4-9658-3392-0FB4-E84E481A8C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EBC72E5-1EB8-8558-8E53-82A0C50FE18B}"/>
              </a:ext>
            </a:extLst>
          </p:cNvPr>
          <p:cNvSpPr/>
          <p:nvPr/>
        </p:nvSpPr>
        <p:spPr>
          <a:xfrm>
            <a:off x="907696" y="2135020"/>
            <a:ext cx="5872457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MinionPro-Regular"/>
                <a:ea typeface="Calibri"/>
              </a:rPr>
              <a:t>Established following its 2020 Operational Activities Segment, the </a:t>
            </a:r>
            <a:r>
              <a:rPr lang="en-US" sz="2000" b="1" dirty="0">
                <a:solidFill>
                  <a:schemeClr val="accent1"/>
                </a:solidFill>
                <a:effectLst/>
                <a:latin typeface="MinionPro-Regular"/>
                <a:ea typeface="Calibri"/>
              </a:rPr>
              <a:t>United Nations Economic and Social Council (ECOSOC) </a:t>
            </a:r>
            <a:r>
              <a:rPr lang="en-US" sz="2000" dirty="0">
                <a:effectLst/>
                <a:latin typeface="MinionPro-Regular"/>
                <a:ea typeface="Calibri"/>
              </a:rPr>
              <a:t>adopted resolution E/RES/2020/23 in July 2020, endorsed in General Assembly </a:t>
            </a:r>
            <a:r>
              <a:rPr lang="en-US" sz="2000" dirty="0">
                <a:latin typeface="MinionPro-Regular"/>
                <a:ea typeface="Calibri"/>
              </a:rPr>
              <a:t>resolution</a:t>
            </a:r>
            <a:r>
              <a:rPr lang="en-US" sz="2000" dirty="0">
                <a:effectLst/>
                <a:latin typeface="MinionPro-Regular"/>
                <a:ea typeface="Calibri"/>
              </a:rPr>
              <a:t> 74/297.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MinionPro-Regular"/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inionPro-Regular"/>
              </a:rPr>
              <a:t>Responds to the </a:t>
            </a:r>
            <a:r>
              <a:rPr lang="en-US" sz="2000" b="1" dirty="0">
                <a:solidFill>
                  <a:schemeClr val="accent1"/>
                </a:solidFill>
                <a:latin typeface="MinionPro-Regular"/>
              </a:rPr>
              <a:t>Secretary-General’s five recommendations </a:t>
            </a:r>
            <a:r>
              <a:rPr lang="en-US" sz="2000" dirty="0">
                <a:latin typeface="MinionPro-Regular"/>
              </a:rPr>
              <a:t>to guide the restructuring of the United Nations development system at the regional level.</a:t>
            </a:r>
            <a:endParaRPr lang="es-MX" sz="2000" dirty="0">
              <a:latin typeface="MinionPro-Regular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47CFFE78-856D-9D6D-4BC2-7C779BF72107}"/>
              </a:ext>
            </a:extLst>
          </p:cNvPr>
          <p:cNvSpPr txBox="1"/>
          <p:nvPr/>
        </p:nvSpPr>
        <p:spPr>
          <a:xfrm>
            <a:off x="907696" y="841954"/>
            <a:ext cx="1131038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baseline="30000">
                <a:latin typeface="MinionPro-Regular"/>
              </a:rPr>
              <a:t>Regional Collaborative Platform</a:t>
            </a:r>
          </a:p>
          <a:p>
            <a:r>
              <a:rPr lang="en-US" sz="4000" b="1" baseline="30000">
                <a:solidFill>
                  <a:schemeClr val="accent1"/>
                </a:solidFill>
                <a:latin typeface="MinionPro-Regular"/>
              </a:rPr>
              <a:t>Framework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BF4347-6438-7CFF-E7BA-067F972DF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271" y="1552882"/>
            <a:ext cx="5994691" cy="39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59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03474F-0192-B20F-43A4-F20979B808E7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DD031-50CE-DC00-FC38-2D6D7D150AF9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="1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25FA4-9658-3392-0FB4-E84E481A8C6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59207C-8F44-73A8-9600-907C13393786}"/>
              </a:ext>
            </a:extLst>
          </p:cNvPr>
          <p:cNvSpPr txBox="1"/>
          <p:nvPr/>
        </p:nvSpPr>
        <p:spPr>
          <a:xfrm>
            <a:off x="555170" y="6529969"/>
            <a:ext cx="54777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effectLst/>
                <a:latin typeface="MinionPro-Regular"/>
              </a:rPr>
              <a:t>*As established in the Management and Accountability Framework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64CE65-107D-7EAF-A649-D5574237711B}"/>
              </a:ext>
            </a:extLst>
          </p:cNvPr>
          <p:cNvSpPr/>
          <p:nvPr/>
        </p:nvSpPr>
        <p:spPr>
          <a:xfrm>
            <a:off x="1343312" y="1561800"/>
            <a:ext cx="448056" cy="225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41E7F61-7C7A-F581-BF18-AD41E49CDC67}"/>
              </a:ext>
            </a:extLst>
          </p:cNvPr>
          <p:cNvSpPr/>
          <p:nvPr/>
        </p:nvSpPr>
        <p:spPr>
          <a:xfrm>
            <a:off x="3209544" y="1530064"/>
            <a:ext cx="73152" cy="70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3" name="Imagen 2" descr="Gráfico&#10;&#10;El contenido generado por IA puede ser incorrecto.">
            <a:extLst>
              <a:ext uri="{FF2B5EF4-FFF2-40B4-BE49-F238E27FC236}">
                <a16:creationId xmlns:a16="http://schemas.microsoft.com/office/drawing/2014/main" id="{B5663881-1B92-E576-E47C-1E8E486F8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8905" r="12841" b="10387"/>
          <a:stretch/>
        </p:blipFill>
        <p:spPr>
          <a:xfrm>
            <a:off x="555170" y="1161256"/>
            <a:ext cx="9909776" cy="532607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DD0DAB3-3A7E-C656-E8F8-C592183EE3BE}"/>
              </a:ext>
            </a:extLst>
          </p:cNvPr>
          <p:cNvSpPr txBox="1"/>
          <p:nvPr/>
        </p:nvSpPr>
        <p:spPr>
          <a:xfrm>
            <a:off x="409074" y="540938"/>
            <a:ext cx="513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600" dirty="0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Key </a:t>
            </a:r>
            <a:r>
              <a:rPr lang="es-ES" sz="1600" dirty="0" err="1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functions</a:t>
            </a:r>
            <a:r>
              <a:rPr lang="es-ES" sz="1600" dirty="0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1600" dirty="0" err="1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of</a:t>
            </a:r>
            <a:r>
              <a:rPr lang="es-ES" sz="1600" dirty="0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1600" dirty="0" err="1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the</a:t>
            </a:r>
            <a:r>
              <a:rPr lang="es-ES" sz="1600" dirty="0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 Regional </a:t>
            </a:r>
            <a:r>
              <a:rPr lang="es-ES" sz="1600" dirty="0" err="1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Collaborative</a:t>
            </a:r>
            <a:r>
              <a:rPr lang="es-ES" sz="1600" dirty="0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1600" dirty="0" err="1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Platform</a:t>
            </a:r>
            <a:r>
              <a:rPr lang="es-ES" sz="1600" dirty="0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 </a:t>
            </a:r>
          </a:p>
          <a:p>
            <a:r>
              <a:rPr lang="es-ES" sz="1600" dirty="0" err="1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for</a:t>
            </a:r>
            <a:r>
              <a:rPr lang="es-ES" sz="1600" dirty="0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1600" dirty="0" err="1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Latin</a:t>
            </a:r>
            <a:r>
              <a:rPr lang="es-ES" sz="1600" dirty="0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1600" dirty="0" err="1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America</a:t>
            </a:r>
            <a:r>
              <a:rPr lang="es-ES" sz="1600" dirty="0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 and </a:t>
            </a:r>
            <a:r>
              <a:rPr lang="es-ES" sz="1600" dirty="0" err="1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the</a:t>
            </a:r>
            <a:r>
              <a:rPr lang="es-ES" sz="1600" dirty="0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1600" dirty="0" err="1">
                <a:solidFill>
                  <a:srgbClr val="CE9E00"/>
                </a:solidFill>
                <a:effectLst/>
                <a:latin typeface="Roboto" panose="02000000000000000000" pitchFamily="2" charset="0"/>
              </a:rPr>
              <a:t>Caribbean</a:t>
            </a:r>
            <a:endParaRPr lang="es-ES" sz="1600" dirty="0">
              <a:solidFill>
                <a:srgbClr val="CE9E00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4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84F13-183D-A376-A2C8-5BA55D60F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MinionPro-Regular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77C3F7-CF97-D2E0-3A04-37F3F4CEF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62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03474F-0192-B20F-43A4-F20979B808E7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DD031-50CE-DC00-FC38-2D6D7D150AF9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="1">
                <a:solidFill>
                  <a:schemeClr val="bg1"/>
                </a:solidFill>
                <a:latin typeface="Arial Narrow" panose="020B0606020202030204" pitchFamily="34" charset="0"/>
              </a:rPr>
              <a:t>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25FA4-9658-3392-0FB4-E84E481A8C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Interfaz de usuario gráfica, Texto, Sitio web&#10;&#10;El contenido generado por IA puede ser incorrecto.">
            <a:extLst>
              <a:ext uri="{FF2B5EF4-FFF2-40B4-BE49-F238E27FC236}">
                <a16:creationId xmlns:a16="http://schemas.microsoft.com/office/drawing/2014/main" id="{E2AA947B-8333-D937-B820-0C2EC7E52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1871" b="2355"/>
          <a:stretch/>
        </p:blipFill>
        <p:spPr>
          <a:xfrm>
            <a:off x="2033337" y="1168075"/>
            <a:ext cx="7471610" cy="480585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7BB72C1-3880-7BB1-3437-43C59600C484}"/>
              </a:ext>
            </a:extLst>
          </p:cNvPr>
          <p:cNvSpPr txBox="1"/>
          <p:nvPr/>
        </p:nvSpPr>
        <p:spPr>
          <a:xfrm>
            <a:off x="409074" y="540938"/>
            <a:ext cx="513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E9E00"/>
                </a:solidFill>
                <a:latin typeface="Roboto" panose="02000000000000000000" pitchFamily="2" charset="0"/>
              </a:rPr>
              <a:t>Regional Collaborative Platform 2.0.</a:t>
            </a:r>
          </a:p>
          <a:p>
            <a:r>
              <a:rPr lang="en-US" sz="1600" dirty="0">
                <a:solidFill>
                  <a:srgbClr val="CE9E00"/>
                </a:solidFill>
                <a:latin typeface="Roboto" panose="02000000000000000000" pitchFamily="2" charset="0"/>
              </a:rPr>
              <a:t>Working Mechanisms</a:t>
            </a:r>
          </a:p>
        </p:txBody>
      </p:sp>
    </p:spTree>
    <p:extLst>
      <p:ext uri="{BB962C8B-B14F-4D97-AF65-F5344CB8AC3E}">
        <p14:creationId xmlns:p14="http://schemas.microsoft.com/office/powerpoint/2010/main" val="68665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84F13-183D-A376-A2C8-5BA55D60F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MinionPro-Regular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77C3F7-CF97-D2E0-3A04-37F3F4CEF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03474F-0192-B20F-43A4-F20979B808E7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DD031-50CE-DC00-FC38-2D6D7D150AF9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fld id="{A64F255E-7CAB-473C-836B-C4C44007771F}" type="slidenum">
              <a:rPr lang="es-ES" sz="20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7</a:t>
            </a:fld>
            <a:endParaRPr lang="es-ES" sz="2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25FA4-9658-3392-0FB4-E84E481A8C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5DE8-AC87-9B80-F192-540928C898CE}"/>
              </a:ext>
            </a:extLst>
          </p:cNvPr>
          <p:cNvSpPr txBox="1"/>
          <p:nvPr/>
        </p:nvSpPr>
        <p:spPr>
          <a:xfrm>
            <a:off x="1059366" y="1245379"/>
            <a:ext cx="10831550" cy="9130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baseline="30000">
                <a:solidFill>
                  <a:srgbClr val="252827"/>
                </a:solidFill>
                <a:latin typeface="MinionPro-Regular"/>
                <a:ea typeface="Verdana"/>
                <a:cs typeface="Arial"/>
              </a:rPr>
              <a:t>Regional Collaborative Platform </a:t>
            </a:r>
            <a:endParaRPr lang="en-US" sz="4000" b="1" baseline="30000">
              <a:solidFill>
                <a:srgbClr val="252827"/>
              </a:solidFill>
              <a:latin typeface="MinionPro-Regular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4000" b="1" baseline="30000">
                <a:solidFill>
                  <a:schemeClr val="accent1"/>
                </a:solidFill>
                <a:latin typeface="MinionPro-Regular"/>
                <a:ea typeface="Verdana"/>
                <a:cs typeface="Arial"/>
              </a:rPr>
              <a:t>Annual system-wide results reports </a:t>
            </a:r>
            <a:endParaRPr lang="en-US" sz="4000" b="1" baseline="30000">
              <a:solidFill>
                <a:schemeClr val="accent1"/>
              </a:solidFill>
              <a:latin typeface="MinionPro-Regular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08F2E1-DC74-707A-6FCB-2543795C8FAE}"/>
              </a:ext>
            </a:extLst>
          </p:cNvPr>
          <p:cNvSpPr txBox="1"/>
          <p:nvPr/>
        </p:nvSpPr>
        <p:spPr>
          <a:xfrm>
            <a:off x="8320903" y="5377238"/>
            <a:ext cx="15694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s-ES" sz="2400">
                <a:solidFill>
                  <a:schemeClr val="accent1"/>
                </a:solidFill>
                <a:ea typeface="Calibri"/>
                <a:cs typeface="Calibri"/>
                <a:hlinkClick r:id="rId5"/>
              </a:rPr>
              <a:t>rcplac.org</a:t>
            </a:r>
            <a:endParaRPr lang="en-US" sz="2400">
              <a:solidFill>
                <a:schemeClr val="accent1"/>
              </a:solidFill>
              <a:ea typeface="Calibri"/>
              <a:cs typeface="Calibri"/>
            </a:endParaRPr>
          </a:p>
        </p:txBody>
      </p:sp>
      <p:pic>
        <p:nvPicPr>
          <p:cNvPr id="9" name="Picture 8" descr="A white cover with a blue logo and black text&#10;&#10;Description automatically generated">
            <a:extLst>
              <a:ext uri="{FF2B5EF4-FFF2-40B4-BE49-F238E27FC236}">
                <a16:creationId xmlns:a16="http://schemas.microsoft.com/office/drawing/2014/main" id="{D3944221-D044-9A5D-9FBC-98011DDCC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568" y="2602237"/>
            <a:ext cx="1378552" cy="1784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blue cover with white text&#10;&#10;Description automatically generated">
            <a:extLst>
              <a:ext uri="{FF2B5EF4-FFF2-40B4-BE49-F238E27FC236}">
                <a16:creationId xmlns:a16="http://schemas.microsoft.com/office/drawing/2014/main" id="{D48089A8-449B-0D9D-3567-A34944C77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595" y="2597458"/>
            <a:ext cx="1263697" cy="17852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cover of a book&#10;&#10;Description automatically generated">
            <a:extLst>
              <a:ext uri="{FF2B5EF4-FFF2-40B4-BE49-F238E27FC236}">
                <a16:creationId xmlns:a16="http://schemas.microsoft.com/office/drawing/2014/main" id="{AAB9BA15-7329-5156-79CB-E774AD25F5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923" y="2601433"/>
            <a:ext cx="1263697" cy="17852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1CE143-D56F-9305-651A-7265ED91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30" y="2597957"/>
            <a:ext cx="1263698" cy="17844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A9F290-C99A-500C-9ED4-1DFBBF4620FA}"/>
              </a:ext>
            </a:extLst>
          </p:cNvPr>
          <p:cNvSpPr txBox="1"/>
          <p:nvPr/>
        </p:nvSpPr>
        <p:spPr>
          <a:xfrm>
            <a:off x="8878402" y="4491086"/>
            <a:ext cx="6697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>
                <a:latin typeface="MinionPro-Regular"/>
              </a:rPr>
              <a:t>2024</a:t>
            </a:r>
            <a:endParaRPr lang="es-PA" sz="1600">
              <a:latin typeface="MinionPro-Reg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AC4CA5-995A-AD6A-3CA1-1DDBF0836614}"/>
              </a:ext>
            </a:extLst>
          </p:cNvPr>
          <p:cNvSpPr txBox="1"/>
          <p:nvPr/>
        </p:nvSpPr>
        <p:spPr>
          <a:xfrm>
            <a:off x="6475141" y="4491086"/>
            <a:ext cx="6697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>
                <a:latin typeface="MinionPro-Regular"/>
              </a:rPr>
              <a:t>2023</a:t>
            </a:r>
            <a:endParaRPr lang="es-PA" sz="1600">
              <a:latin typeface="MinionPro-Regular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ECAE59-3FFE-1A68-B466-6609070918EE}"/>
              </a:ext>
            </a:extLst>
          </p:cNvPr>
          <p:cNvSpPr txBox="1"/>
          <p:nvPr/>
        </p:nvSpPr>
        <p:spPr>
          <a:xfrm>
            <a:off x="4951799" y="4494083"/>
            <a:ext cx="6697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>
                <a:latin typeface="MinionPro-Regular"/>
              </a:rPr>
              <a:t>2022</a:t>
            </a:r>
            <a:endParaRPr lang="es-PA" sz="1600">
              <a:latin typeface="MinionPro-Regular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CA1B7B-6744-7226-61E8-EE2B9CC2CE3F}"/>
              </a:ext>
            </a:extLst>
          </p:cNvPr>
          <p:cNvSpPr txBox="1"/>
          <p:nvPr/>
        </p:nvSpPr>
        <p:spPr>
          <a:xfrm>
            <a:off x="3396872" y="4491086"/>
            <a:ext cx="6697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>
                <a:latin typeface="MinionPro-Regular"/>
              </a:rPr>
              <a:t>2021</a:t>
            </a:r>
            <a:endParaRPr lang="es-PA" sz="1600">
              <a:latin typeface="MinionPro-Regular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EC7C9E-1348-D331-9004-EA014D87607D}"/>
              </a:ext>
            </a:extLst>
          </p:cNvPr>
          <p:cNvSpPr txBox="1"/>
          <p:nvPr/>
        </p:nvSpPr>
        <p:spPr>
          <a:xfrm>
            <a:off x="1841945" y="4494888"/>
            <a:ext cx="6697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>
                <a:latin typeface="MinionPro-Regular"/>
              </a:rPr>
              <a:t>2020</a:t>
            </a:r>
            <a:endParaRPr lang="es-PA" sz="1600">
              <a:latin typeface="MinionPro-Regula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BAD0A0-D991-45DA-5084-EC3BC84D53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6066" y="2597154"/>
            <a:ext cx="2949676" cy="17852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6731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DE52E62-EB02-740F-D631-3E4C56809B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B141FB1-116A-F36F-B92B-39537B0A466A}"/>
              </a:ext>
            </a:extLst>
          </p:cNvPr>
          <p:cNvSpPr txBox="1"/>
          <p:nvPr/>
        </p:nvSpPr>
        <p:spPr>
          <a:xfrm>
            <a:off x="4944861" y="2791259"/>
            <a:ext cx="549961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s-ES" sz="4000" b="1" i="0" kern="1200">
                <a:solidFill>
                  <a:prstClr val="white"/>
                </a:solidFill>
                <a:effectLst/>
                <a:latin typeface="MinionPro-Regular"/>
              </a:rPr>
              <a:t>Key </a:t>
            </a:r>
            <a:r>
              <a:rPr lang="es-ES" sz="4000" b="1" i="0" kern="1200" err="1">
                <a:solidFill>
                  <a:prstClr val="white"/>
                </a:solidFill>
                <a:effectLst/>
                <a:latin typeface="MinionPro-Regular"/>
              </a:rPr>
              <a:t>challenges</a:t>
            </a:r>
            <a:endParaRPr lang="es-ES" sz="4000" b="1">
              <a:solidFill>
                <a:prstClr val="white"/>
              </a:solidFill>
              <a:latin typeface="MinionPro-Regular"/>
            </a:endParaRPr>
          </a:p>
          <a:p>
            <a:pPr lvl="0"/>
            <a:r>
              <a:rPr lang="es-ES" sz="4000" b="1" i="0" kern="1200">
                <a:solidFill>
                  <a:prstClr val="white"/>
                </a:solidFill>
                <a:effectLst/>
                <a:latin typeface="MinionPro-Regular"/>
              </a:rPr>
              <a:t>at </a:t>
            </a:r>
            <a:r>
              <a:rPr lang="es-ES" sz="4000" b="1" i="0" kern="1200" err="1">
                <a:solidFill>
                  <a:prstClr val="white"/>
                </a:solidFill>
                <a:effectLst/>
                <a:latin typeface="MinionPro-Regular"/>
              </a:rPr>
              <a:t>the</a:t>
            </a:r>
            <a:r>
              <a:rPr lang="es-ES" sz="4000" b="1" i="0" kern="1200">
                <a:solidFill>
                  <a:prstClr val="white"/>
                </a:solidFill>
                <a:effectLst/>
                <a:latin typeface="MinionPro-Regular"/>
              </a:rPr>
              <a:t> regional </a:t>
            </a:r>
            <a:r>
              <a:rPr lang="es-ES" sz="4000" b="1" i="0" kern="1200" err="1">
                <a:solidFill>
                  <a:prstClr val="white"/>
                </a:solidFill>
                <a:effectLst/>
                <a:latin typeface="MinionPro-Regular"/>
              </a:rPr>
              <a:t>level</a:t>
            </a:r>
            <a:endParaRPr lang="en-US" sz="4000" b="1" i="0" kern="1200">
              <a:solidFill>
                <a:prstClr val="white"/>
              </a:solidFill>
              <a:effectLst/>
              <a:latin typeface="MinionPr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11780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77C3F7-CF97-D2E0-3A04-37F3F4CEF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03474F-0192-B20F-43A4-F20979B808E7}"/>
              </a:ext>
            </a:extLst>
          </p:cNvPr>
          <p:cNvSpPr/>
          <p:nvPr/>
        </p:nvSpPr>
        <p:spPr>
          <a:xfrm>
            <a:off x="11392359" y="6279950"/>
            <a:ext cx="799642" cy="41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DD031-50CE-DC00-FC38-2D6D7D150AF9}"/>
              </a:ext>
            </a:extLst>
          </p:cNvPr>
          <p:cNvSpPr txBox="1"/>
          <p:nvPr/>
        </p:nvSpPr>
        <p:spPr>
          <a:xfrm>
            <a:off x="11448097" y="6279951"/>
            <a:ext cx="54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fld id="{13E4327C-0EA8-4A0D-9D2B-D4E7DCC3C464}" type="slidenum">
              <a:rPr lang="es-ES" sz="20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9</a:t>
            </a:fld>
            <a:endParaRPr lang="es-ES" sz="2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25FA4-9658-3392-0FB4-E84E481A8C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2597" r="12100" b="23758"/>
          <a:stretch/>
        </p:blipFill>
        <p:spPr bwMode="auto">
          <a:xfrm>
            <a:off x="9213301" y="370672"/>
            <a:ext cx="2192655" cy="71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EBFF1D-BBC8-3BD8-663E-406D54E439C1}"/>
              </a:ext>
            </a:extLst>
          </p:cNvPr>
          <p:cNvSpPr txBox="1"/>
          <p:nvPr/>
        </p:nvSpPr>
        <p:spPr>
          <a:xfrm>
            <a:off x="1059366" y="725835"/>
            <a:ext cx="10831550" cy="9130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baseline="30000">
                <a:latin typeface="MinionPro-Regular"/>
                <a:ea typeface="Verdana" panose="020B0604030504040204" pitchFamily="34" charset="0"/>
                <a:cs typeface="Arial" panose="020B0604020202020204" pitchFamily="34" charset="0"/>
              </a:rPr>
              <a:t>2024 System-wide results report</a:t>
            </a:r>
            <a:endParaRPr lang="en-US" sz="4000" b="1" baseline="30000">
              <a:solidFill>
                <a:schemeClr val="accent1"/>
              </a:solidFill>
              <a:latin typeface="MinionPro-Regular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4000" b="1" baseline="30000">
                <a:solidFill>
                  <a:schemeClr val="accent1"/>
                </a:solidFill>
                <a:latin typeface="MinionPro-Regular"/>
                <a:ea typeface="Verdana" panose="020B0604030504040204" pitchFamily="34" charset="0"/>
                <a:cs typeface="Arial" panose="020B0604020202020204" pitchFamily="34" charset="0"/>
              </a:rPr>
              <a:t>Overview of the regional context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7E0FB8-2BAF-F84A-5F42-7D38EEA72B2A}"/>
              </a:ext>
            </a:extLst>
          </p:cNvPr>
          <p:cNvSpPr txBox="1"/>
          <p:nvPr/>
        </p:nvSpPr>
        <p:spPr>
          <a:xfrm>
            <a:off x="8716675" y="2750065"/>
            <a:ext cx="297656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600" b="1" i="0" u="none" strike="noStrike" baseline="0" dirty="0">
                <a:solidFill>
                  <a:srgbClr val="92D050"/>
                </a:solidFill>
                <a:latin typeface="MinionPro-Regular"/>
              </a:rPr>
              <a:t>2.9 million </a:t>
            </a:r>
            <a:r>
              <a:rPr lang="en-US" sz="1600" b="0" i="0" u="none" strike="noStrike" baseline="0" dirty="0">
                <a:latin typeface="MinionPro-Regular"/>
              </a:rPr>
              <a:t>people stopped suffering from </a:t>
            </a:r>
            <a:r>
              <a:rPr lang="en-US" sz="1600" b="1" dirty="0">
                <a:solidFill>
                  <a:srgbClr val="92D050"/>
                </a:solidFill>
                <a:latin typeface="MinionPro-Regular"/>
                <a:ea typeface="Calibri"/>
                <a:cs typeface="Calibri"/>
              </a:rPr>
              <a:t>hunger</a:t>
            </a:r>
            <a:r>
              <a:rPr lang="en-US" sz="1600" b="0" i="0" u="none" strike="noStrike" baseline="0" dirty="0">
                <a:latin typeface="MinionPro-Regular"/>
              </a:rPr>
              <a:t> in LAC in 2024.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MinionPro-Regular"/>
              </a:rPr>
              <a:t>LAC continues to register the </a:t>
            </a:r>
            <a:r>
              <a:rPr lang="en-US" sz="1600" b="1" dirty="0">
                <a:solidFill>
                  <a:srgbClr val="92D050"/>
                </a:solidFill>
                <a:latin typeface="MinionPro-Regular"/>
                <a:ea typeface="Calibri"/>
                <a:cs typeface="Calibri"/>
              </a:rPr>
              <a:t>highest cost of a healthy diet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.</a:t>
            </a:r>
            <a:endParaRPr lang="es-PA" sz="1600" dirty="0">
              <a:latin typeface="MinionPro-Regular"/>
              <a:ea typeface="Calibri"/>
              <a:cs typeface="Calibri"/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2D050"/>
                </a:solidFill>
                <a:latin typeface="MinionPro-Regular"/>
                <a:ea typeface="Calibri"/>
                <a:cs typeface="Calibri"/>
              </a:rPr>
              <a:t>66 million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people cannot buy a basic </a:t>
            </a:r>
            <a:r>
              <a:rPr lang="en-US" sz="1600" b="1" dirty="0">
                <a:solidFill>
                  <a:srgbClr val="92D050"/>
                </a:solidFill>
                <a:latin typeface="MinionPro-Regular"/>
                <a:ea typeface="Calibri"/>
                <a:cs typeface="Calibri"/>
              </a:rPr>
              <a:t>food </a:t>
            </a:r>
            <a:r>
              <a:rPr lang="es-PA" sz="1600" b="1" dirty="0" err="1">
                <a:solidFill>
                  <a:srgbClr val="92D050"/>
                </a:solidFill>
                <a:latin typeface="MinionPro-Regular"/>
                <a:ea typeface="Calibri"/>
                <a:cs typeface="Calibri"/>
              </a:rPr>
              <a:t>basket</a:t>
            </a:r>
            <a:r>
              <a:rPr lang="es-PA" sz="1600" b="1" dirty="0">
                <a:solidFill>
                  <a:srgbClr val="92D050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in </a:t>
            </a:r>
            <a:r>
              <a:rPr lang="es-PA" sz="1600" dirty="0" err="1">
                <a:latin typeface="MinionPro-Regular"/>
                <a:ea typeface="Calibri"/>
                <a:cs typeface="Calibri"/>
              </a:rPr>
              <a:t>the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 </a:t>
            </a:r>
            <a:r>
              <a:rPr lang="es-PA" sz="1600" dirty="0" err="1">
                <a:latin typeface="MinionPro-Regular"/>
                <a:ea typeface="Calibri"/>
                <a:cs typeface="Calibri"/>
              </a:rPr>
              <a:t>region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.</a:t>
            </a:r>
            <a:endParaRPr lang="es-PA" sz="1600" dirty="0">
              <a:latin typeface="MinionPro-Regular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BFEEE6-139E-21F0-A426-15737C426223}"/>
              </a:ext>
            </a:extLst>
          </p:cNvPr>
          <p:cNvSpPr txBox="1"/>
          <p:nvPr/>
        </p:nvSpPr>
        <p:spPr>
          <a:xfrm>
            <a:off x="1059366" y="2750065"/>
            <a:ext cx="3557458" cy="32932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rgbClr val="B60E4E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MinionPro-Regular"/>
                <a:ea typeface="Calibri"/>
                <a:cs typeface="Calibri"/>
              </a:rPr>
              <a:t>LAC has a projected </a:t>
            </a:r>
            <a:r>
              <a:rPr lang="en-US" sz="1600" b="1" dirty="0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GDP growth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of </a:t>
            </a:r>
            <a:r>
              <a:rPr lang="en-US" sz="1600" b="1" dirty="0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2.2 %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 for 2024 and </a:t>
            </a:r>
            <a:r>
              <a:rPr lang="en-US" sz="1600" b="1" dirty="0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2.4 %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 for 2025.</a:t>
            </a:r>
          </a:p>
          <a:p>
            <a:pPr marL="285750" indent="-285750">
              <a:buClr>
                <a:srgbClr val="B60E4E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172 million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people do not have enough income to meet their </a:t>
            </a:r>
            <a:r>
              <a:rPr lang="en-US" sz="1600" b="1" dirty="0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basic needs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.</a:t>
            </a:r>
          </a:p>
          <a:p>
            <a:pPr marL="285750" indent="-285750">
              <a:buClr>
                <a:srgbClr val="B60E4E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MinionPro-Regular"/>
                <a:ea typeface="Calibri"/>
                <a:cs typeface="Calibri"/>
              </a:rPr>
              <a:t>LAC has an estimated </a:t>
            </a:r>
            <a:r>
              <a:rPr lang="en-US" sz="1600" b="1" dirty="0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US$ </a:t>
            </a:r>
            <a:r>
              <a:rPr lang="es-PA" sz="1600" b="1" dirty="0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99 </a:t>
            </a:r>
            <a:r>
              <a:rPr lang="es-PA" sz="1600" b="1" dirty="0" err="1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billion</a:t>
            </a:r>
            <a:r>
              <a:rPr lang="es-PA" sz="1600" b="1" dirty="0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per </a:t>
            </a:r>
            <a:r>
              <a:rPr lang="es-PA" sz="1600" dirty="0" err="1">
                <a:latin typeface="MinionPro-Regular"/>
                <a:ea typeface="Calibri"/>
                <a:cs typeface="Calibri"/>
              </a:rPr>
              <a:t>year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spending gap for the main development priorities.</a:t>
            </a:r>
          </a:p>
          <a:p>
            <a:pPr marL="285750" indent="-285750">
              <a:buClr>
                <a:srgbClr val="B60E4E"/>
              </a:buClr>
              <a:buFont typeface="Arial" panose="020B0604020202020204" pitchFamily="34" charset="0"/>
              <a:buChar char="•"/>
            </a:pPr>
            <a:r>
              <a:rPr lang="es-PA" sz="1600" dirty="0">
                <a:latin typeface="MinionPro-Regular"/>
                <a:ea typeface="Calibri"/>
                <a:cs typeface="Calibri"/>
              </a:rPr>
              <a:t>LAC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has demonstrated </a:t>
            </a:r>
            <a:r>
              <a:rPr lang="en-US" sz="1600" b="1" dirty="0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resilience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 and </a:t>
            </a:r>
            <a:r>
              <a:rPr lang="en-US" sz="1600" b="1" dirty="0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innovation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 in advancing the </a:t>
            </a:r>
            <a:r>
              <a:rPr lang="en-US" sz="1600" b="1" dirty="0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SDGs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 and has begun developing and enhancing </a:t>
            </a:r>
            <a:r>
              <a:rPr lang="es-PA" sz="1600" b="1" dirty="0" err="1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sustainable</a:t>
            </a:r>
            <a:r>
              <a:rPr lang="es-PA" sz="1600" b="1" dirty="0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sz="1600" b="1" dirty="0" err="1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finance</a:t>
            </a:r>
            <a:r>
              <a:rPr lang="es-PA" sz="1600" b="1" dirty="0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s-PA" sz="1600" b="1" dirty="0" err="1">
                <a:solidFill>
                  <a:srgbClr val="B60E4E"/>
                </a:solidFill>
                <a:latin typeface="MinionPro-Regular"/>
                <a:ea typeface="Calibri"/>
                <a:cs typeface="Calibri"/>
              </a:rPr>
              <a:t>frameworks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.</a:t>
            </a:r>
          </a:p>
        </p:txBody>
      </p:sp>
      <p:pic>
        <p:nvPicPr>
          <p:cNvPr id="31" name="Graphic 30" descr="Bento Box outline">
            <a:extLst>
              <a:ext uri="{FF2B5EF4-FFF2-40B4-BE49-F238E27FC236}">
                <a16:creationId xmlns:a16="http://schemas.microsoft.com/office/drawing/2014/main" id="{1B8C21A8-F5E5-F0DA-1D03-758918AEB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16675" y="1699545"/>
            <a:ext cx="914400" cy="914400"/>
          </a:xfrm>
          <a:prstGeom prst="rect">
            <a:avLst/>
          </a:prstGeom>
        </p:spPr>
      </p:pic>
      <p:pic>
        <p:nvPicPr>
          <p:cNvPr id="33" name="Graphic 32" descr="Business Growth outline">
            <a:extLst>
              <a:ext uri="{FF2B5EF4-FFF2-40B4-BE49-F238E27FC236}">
                <a16:creationId xmlns:a16="http://schemas.microsoft.com/office/drawing/2014/main" id="{9272EF47-428B-A169-5F70-E49FB6F87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0031" y="1743894"/>
            <a:ext cx="914400" cy="914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B314128-A2A2-51E4-6B23-0C920B863929}"/>
              </a:ext>
            </a:extLst>
          </p:cNvPr>
          <p:cNvSpPr txBox="1"/>
          <p:nvPr/>
        </p:nvSpPr>
        <p:spPr>
          <a:xfrm>
            <a:off x="5072789" y="2750065"/>
            <a:ext cx="3187921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MinionPro-Regular"/>
                <a:ea typeface="Calibri"/>
                <a:cs typeface="Calibri"/>
              </a:rPr>
              <a:t>Women’s </a:t>
            </a:r>
            <a:r>
              <a:rPr lang="en-US" sz="1600" dirty="0" err="1">
                <a:latin typeface="MinionPro-Regular"/>
                <a:ea typeface="Calibri"/>
                <a:cs typeface="Calibri"/>
              </a:rPr>
              <a:t>labour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 participation is </a:t>
            </a:r>
            <a:r>
              <a:rPr lang="en-US" sz="1600" b="1" dirty="0">
                <a:solidFill>
                  <a:schemeClr val="accent2"/>
                </a:solidFill>
                <a:latin typeface="MinionPro-Regular"/>
                <a:ea typeface="Calibri"/>
                <a:cs typeface="Calibri"/>
              </a:rPr>
              <a:t>23 percentage points</a:t>
            </a:r>
            <a:r>
              <a:rPr lang="en-US" sz="1600" b="1" dirty="0">
                <a:latin typeface="MinionPro-Regular"/>
                <a:ea typeface="Calibri"/>
                <a:cs typeface="Calibri"/>
              </a:rPr>
              <a:t>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lower than 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men’s.</a:t>
            </a:r>
          </a:p>
          <a:p>
            <a:pPr marL="285750" indent="-28575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PA" sz="1600" b="1" dirty="0" err="1">
                <a:solidFill>
                  <a:schemeClr val="accent2"/>
                </a:solidFill>
                <a:latin typeface="MinionPro-Regular"/>
                <a:ea typeface="Calibri"/>
                <a:cs typeface="Calibri"/>
              </a:rPr>
              <a:t>Informality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 in </a:t>
            </a:r>
            <a:r>
              <a:rPr lang="es-PA" sz="1600" dirty="0" err="1">
                <a:latin typeface="MinionPro-Regular"/>
                <a:ea typeface="Calibri"/>
                <a:cs typeface="Calibri"/>
              </a:rPr>
              <a:t>labour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 </a:t>
            </a:r>
            <a:r>
              <a:rPr lang="es-PA" sz="1600" dirty="0" err="1">
                <a:latin typeface="MinionPro-Regular"/>
                <a:ea typeface="Calibri"/>
                <a:cs typeface="Calibri"/>
              </a:rPr>
              <a:t>markets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 </a:t>
            </a:r>
            <a:r>
              <a:rPr lang="es-PA" sz="1600" dirty="0" err="1">
                <a:latin typeface="MinionPro-Regular"/>
                <a:ea typeface="Calibri"/>
                <a:cs typeface="Calibri"/>
              </a:rPr>
              <a:t>disproportionally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 </a:t>
            </a:r>
            <a:r>
              <a:rPr lang="es-PA" sz="1600" dirty="0" err="1">
                <a:latin typeface="MinionPro-Regular"/>
                <a:ea typeface="Calibri"/>
                <a:cs typeface="Calibri"/>
              </a:rPr>
              <a:t>affects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 </a:t>
            </a:r>
            <a:r>
              <a:rPr lang="es-PA" sz="1600" b="1" dirty="0" err="1">
                <a:solidFill>
                  <a:schemeClr val="accent2"/>
                </a:solidFill>
                <a:latin typeface="MinionPro-Regular"/>
                <a:ea typeface="Calibri"/>
                <a:cs typeface="Calibri"/>
              </a:rPr>
              <a:t>women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, </a:t>
            </a:r>
            <a:r>
              <a:rPr lang="es-PA" sz="1600" b="1" dirty="0" err="1">
                <a:solidFill>
                  <a:schemeClr val="accent2"/>
                </a:solidFill>
                <a:latin typeface="MinionPro-Regular"/>
                <a:ea typeface="Calibri"/>
                <a:cs typeface="Calibri"/>
              </a:rPr>
              <a:t>youth</a:t>
            </a:r>
            <a:r>
              <a:rPr lang="es-PA" sz="1600" dirty="0">
                <a:latin typeface="MinionPro-Regular"/>
                <a:ea typeface="Calibri"/>
                <a:cs typeface="Calibri"/>
              </a:rPr>
              <a:t>, </a:t>
            </a:r>
            <a:r>
              <a:rPr lang="en-US" sz="1600" b="1" dirty="0">
                <a:solidFill>
                  <a:schemeClr val="accent2"/>
                </a:solidFill>
                <a:latin typeface="MinionPro-Regular"/>
                <a:ea typeface="Calibri"/>
                <a:cs typeface="Calibri"/>
              </a:rPr>
              <a:t>migrants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, </a:t>
            </a:r>
            <a:r>
              <a:rPr lang="en-US" sz="1600" b="1" dirty="0">
                <a:solidFill>
                  <a:schemeClr val="accent2"/>
                </a:solidFill>
                <a:latin typeface="MinionPro-Regular"/>
                <a:ea typeface="Calibri"/>
                <a:cs typeface="Calibri"/>
              </a:rPr>
              <a:t>rural populations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and </a:t>
            </a:r>
            <a:r>
              <a:rPr lang="en-US" sz="1600" b="1" dirty="0">
                <a:solidFill>
                  <a:schemeClr val="accent2"/>
                </a:solidFill>
                <a:latin typeface="MinionPro-Regular"/>
                <a:ea typeface="Calibri"/>
                <a:cs typeface="Calibri"/>
              </a:rPr>
              <a:t>older persons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MinionPro-Regular"/>
                <a:ea typeface="Calibri"/>
                <a:cs typeface="Calibri"/>
              </a:rPr>
              <a:t>73%</a:t>
            </a:r>
            <a:r>
              <a:rPr lang="en-US" sz="1600" dirty="0">
                <a:solidFill>
                  <a:schemeClr val="accent2"/>
                </a:solidFill>
                <a:latin typeface="MinionPro-Regular"/>
                <a:ea typeface="Calibri"/>
                <a:cs typeface="Calibri"/>
              </a:rPr>
              <a:t> 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of the people in poverty and </a:t>
            </a:r>
            <a:r>
              <a:rPr lang="en-US" sz="1600" b="1" dirty="0">
                <a:solidFill>
                  <a:schemeClr val="accent2"/>
                </a:solidFill>
                <a:latin typeface="MinionPro-Regular"/>
                <a:ea typeface="Calibri"/>
                <a:cs typeface="Calibri"/>
              </a:rPr>
              <a:t>68%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 in extreme poverty live in </a:t>
            </a:r>
            <a:r>
              <a:rPr lang="en-US" sz="1600" b="1" dirty="0">
                <a:solidFill>
                  <a:schemeClr val="accent2"/>
                </a:solidFill>
                <a:latin typeface="MinionPro-Regular"/>
                <a:ea typeface="Calibri"/>
                <a:cs typeface="Calibri"/>
              </a:rPr>
              <a:t>urban areas</a:t>
            </a:r>
            <a:r>
              <a:rPr lang="en-US" sz="1600" dirty="0">
                <a:latin typeface="MinionPro-Regular"/>
                <a:ea typeface="Calibri"/>
                <a:cs typeface="Calibri"/>
              </a:rPr>
              <a:t>.</a:t>
            </a:r>
          </a:p>
        </p:txBody>
      </p:sp>
      <p:pic>
        <p:nvPicPr>
          <p:cNvPr id="39" name="Graphic 38" descr="Cheers outline">
            <a:extLst>
              <a:ext uri="{FF2B5EF4-FFF2-40B4-BE49-F238E27FC236}">
                <a16:creationId xmlns:a16="http://schemas.microsoft.com/office/drawing/2014/main" id="{F1D69EBA-3C28-696D-4552-40F73B29C0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61972" y="1721663"/>
            <a:ext cx="914400" cy="9144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904AB0D-DFEB-C7F8-7EA7-70D007AD34A0}"/>
              </a:ext>
            </a:extLst>
          </p:cNvPr>
          <p:cNvSpPr txBox="1"/>
          <p:nvPr/>
        </p:nvSpPr>
        <p:spPr>
          <a:xfrm>
            <a:off x="2230298" y="1712733"/>
            <a:ext cx="1873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B60E4E"/>
                </a:solidFill>
                <a:effectLst/>
                <a:latin typeface="MinionPro-Regular"/>
                <a:ea typeface="Calibri"/>
                <a:cs typeface="Calibri"/>
              </a:rPr>
              <a:t>Equitable growth and financing for development</a:t>
            </a:r>
            <a:endParaRPr lang="es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48F4A1-5E27-12FF-7D94-07C557B3BC80}"/>
              </a:ext>
            </a:extLst>
          </p:cNvPr>
          <p:cNvSpPr txBox="1"/>
          <p:nvPr/>
        </p:nvSpPr>
        <p:spPr>
          <a:xfrm>
            <a:off x="6099678" y="1942371"/>
            <a:ext cx="186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MinionPro-Regular"/>
                <a:ea typeface="Calibri"/>
                <a:cs typeface="Calibri"/>
              </a:rPr>
              <a:t>Social protection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179F4F1-AC2F-9678-CB87-39EE6DEA54E2}"/>
              </a:ext>
            </a:extLst>
          </p:cNvPr>
          <p:cNvSpPr txBox="1"/>
          <p:nvPr/>
        </p:nvSpPr>
        <p:spPr>
          <a:xfrm>
            <a:off x="9670588" y="1942371"/>
            <a:ext cx="265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92D050"/>
                </a:solidFill>
                <a:effectLst/>
                <a:latin typeface="MinionPro-Regular"/>
                <a:ea typeface="Calibri"/>
                <a:cs typeface="Calibri"/>
              </a:rPr>
              <a:t>Food systems</a:t>
            </a:r>
          </a:p>
        </p:txBody>
      </p:sp>
    </p:spTree>
    <p:extLst>
      <p:ext uri="{BB962C8B-B14F-4D97-AF65-F5344CB8AC3E}">
        <p14:creationId xmlns:p14="http://schemas.microsoft.com/office/powerpoint/2010/main" val="1586769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ABC69E8F793F4F924EBB2FFD517553" ma:contentTypeVersion="17" ma:contentTypeDescription="Create a new document." ma:contentTypeScope="" ma:versionID="3801dd31dcb0c9151ef796c5c4c59b13">
  <xsd:schema xmlns:xsd="http://www.w3.org/2001/XMLSchema" xmlns:xs="http://www.w3.org/2001/XMLSchema" xmlns:p="http://schemas.microsoft.com/office/2006/metadata/properties" xmlns:ns2="fae00cbd-26c8-4338-aca2-923377ec3fff" xmlns:ns3="43b1855e-7b53-45d1-ac23-acd1d6e992dd" targetNamespace="http://schemas.microsoft.com/office/2006/metadata/properties" ma:root="true" ma:fieldsID="6ffbdeed37563694db6edf361977831d" ns2:_="" ns3:_="">
    <xsd:import namespace="fae00cbd-26c8-4338-aca2-923377ec3fff"/>
    <xsd:import namespace="43b1855e-7b53-45d1-ac23-acd1d6e992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e00cbd-26c8-4338-aca2-923377ec3f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b1855e-7b53-45d1-ac23-acd1d6e992d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86834b-905b-419a-b36f-8f8dd7f26d98}" ma:internalName="TaxCatchAll" ma:showField="CatchAllData" ma:web="43b1855e-7b53-45d1-ac23-acd1d6e992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ae00cbd-26c8-4338-aca2-923377ec3fff">
      <Terms xmlns="http://schemas.microsoft.com/office/infopath/2007/PartnerControls"/>
    </lcf76f155ced4ddcb4097134ff3c332f>
    <TaxCatchAll xmlns="43b1855e-7b53-45d1-ac23-acd1d6e992d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AAEFB7-A301-464B-B6E7-6BF5D7DBC387}">
  <ds:schemaRefs>
    <ds:schemaRef ds:uri="43b1855e-7b53-45d1-ac23-acd1d6e992dd"/>
    <ds:schemaRef ds:uri="fae00cbd-26c8-4338-aca2-923377ec3f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A998166-1AE5-48CE-B3DE-57DA51C64198}">
  <ds:schemaRefs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43b1855e-7b53-45d1-ac23-acd1d6e992dd"/>
    <ds:schemaRef ds:uri="fae00cbd-26c8-4338-aca2-923377ec3fff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A844D1B-4C75-48AF-A8CA-D1400703EC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1331</Words>
  <Application>Microsoft Macintosh PowerPoint</Application>
  <PresentationFormat>Panorámica</PresentationFormat>
  <Paragraphs>189</Paragraphs>
  <Slides>23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MinionPro-Regular</vt:lpstr>
      <vt:lpstr>Roboto</vt:lpstr>
      <vt:lpstr>Roboto Black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Guallar</dc:creator>
  <cp:lastModifiedBy>Sandra Perez</cp:lastModifiedBy>
  <cp:revision>4</cp:revision>
  <dcterms:created xsi:type="dcterms:W3CDTF">2021-06-10T14:23:14Z</dcterms:created>
  <dcterms:modified xsi:type="dcterms:W3CDTF">2025-04-02T11:04:41Z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0x010100FBABC69E8F793F4F924EBB2FFD517553</vt:lpwstr>
  </property>
  <property fmtid="{D5CDD505-2E9C-101B-9397-08002B2CF9AE}" pid="3" name="MediaServiceImageTags">
    <vt:lpwstr/>
  </property>
</Properties>
</file>